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1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023"/>
    <a:srgbClr val="AF001F"/>
    <a:srgbClr val="17353A"/>
    <a:srgbClr val="7F2001"/>
    <a:srgbClr val="571600"/>
    <a:srgbClr val="661100"/>
    <a:srgbClr val="253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63"/>
    <p:restoredTop sz="94659"/>
  </p:normalViewPr>
  <p:slideViewPr>
    <p:cSldViewPr snapToGrid="0" snapToObjects="1">
      <p:cViewPr>
        <p:scale>
          <a:sx n="100" d="100"/>
          <a:sy n="100" d="100"/>
        </p:scale>
        <p:origin x="1003" y="-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AA6B9-D542-6046-95D8-9C010E3571F9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E494-F58E-7E4C-A6D3-0C663D838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319BA-5859-A746-907F-6FD5C062FE42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B954-2F3F-CC41-A6FA-E2199D424FB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3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C2A9-F498-DD4F-916E-1E40AA6A0E87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26252-0BBE-DE41-AF7B-CCBFEFB27697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6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A489-A0E2-564D-9093-2E19EAB048D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812CD-A451-C544-B3E7-0D8011BA260C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B28F7-E328-2040-BFE5-859A553B0179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96D0-5FD1-D54C-BECF-0DB0A6D29FC3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C769-F8E5-9A40-AA4D-11DD00AE02F7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174D-E5EC-914C-B090-B56F9F54C81B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4F1-A404-7048-958E-E62651DB634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7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0845-C3B2-B446-BDE6-A06DAFCFEC35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0D2E-9A6D-F448-AD39-1CE582A83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7.jpeg"/><Relationship Id="rId4" Type="http://schemas.openxmlformats.org/officeDocument/2006/relationships/image" Target="../media/image19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7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E4ABCB-5AF7-BE48-80FE-06EC7B643A61}"/>
              </a:ext>
            </a:extLst>
          </p:cNvPr>
          <p:cNvSpPr txBox="1"/>
          <p:nvPr/>
        </p:nvSpPr>
        <p:spPr>
          <a:xfrm>
            <a:off x="-12082" y="7172544"/>
            <a:ext cx="777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  <a:cs typeface="Arial Black" panose="020B0604020202020204" pitchFamily="34" charset="0"/>
              </a:rPr>
              <a:t>OMAHA BEEF COMPANY</a:t>
            </a:r>
          </a:p>
          <a:p>
            <a:pPr algn="ctr"/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  <a:cs typeface="Arial Black" panose="020B0604020202020204" pitchFamily="34" charset="0"/>
              </a:rPr>
              <a:t>PRODUCT LIST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C33D2A-F570-3949-ABAC-D35502148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77" y="9073400"/>
            <a:ext cx="822853" cy="5773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C6C29C-E2F7-FE42-AF51-37CB602D2E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94970"/>
            <a:ext cx="7772400" cy="4929188"/>
          </a:xfrm>
          <a:prstGeom prst="rect">
            <a:avLst/>
          </a:prstGeom>
          <a:effectLst>
            <a:reflection endPos="0" dir="5400000" sy="-100000" algn="bl" rotWithShape="0"/>
            <a:softEdge rad="342900"/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30B7489-413F-2945-8807-7D980EF551EB}"/>
              </a:ext>
            </a:extLst>
          </p:cNvPr>
          <p:cNvSpPr/>
          <p:nvPr/>
        </p:nvSpPr>
        <p:spPr>
          <a:xfrm>
            <a:off x="419903" y="2406129"/>
            <a:ext cx="56153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Omaha Beef Company </a:t>
            </a:r>
            <a:r>
              <a:rPr lang="en-US" sz="1600" dirty="0">
                <a:latin typeface="Baskerville" panose="02020502070401020303" pitchFamily="18" charset="0"/>
                <a:ea typeface="Baskerville" panose="02020502070401020303" pitchFamily="18" charset="0"/>
              </a:rPr>
              <a:t>is a family owned and operated food distribution and processing facility with a mission of satisfying our customers with quality products and service every day.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4AEF97-3B5E-FF47-A7D8-9340483E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E1C7C7-3FA2-C74D-ABC8-FB54C8FBDC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698" y="8796719"/>
            <a:ext cx="1435350" cy="10518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F5C19-5B6A-E14F-9A4F-EAD32670A770}"/>
              </a:ext>
            </a:extLst>
          </p:cNvPr>
          <p:cNvSpPr/>
          <p:nvPr/>
        </p:nvSpPr>
        <p:spPr>
          <a:xfrm>
            <a:off x="255052" y="422800"/>
            <a:ext cx="698299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Baskerville" panose="02020502070401020303" pitchFamily="18" charset="0"/>
                <a:ea typeface="Baskerville" panose="02020502070401020303" pitchFamily="18" charset="0"/>
              </a:rPr>
              <a:t>Connecticut | Westchester County | Putnam County | </a:t>
            </a:r>
            <a:r>
              <a:rPr lang="en-US" sz="1050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Dutchess</a:t>
            </a:r>
            <a:r>
              <a:rPr lang="en-US" sz="1050" b="1" dirty="0">
                <a:latin typeface="Baskerville" panose="02020502070401020303" pitchFamily="18" charset="0"/>
                <a:ea typeface="Baskerville" panose="02020502070401020303" pitchFamily="18" charset="0"/>
              </a:rPr>
              <a:t> County</a:t>
            </a:r>
            <a:r>
              <a:rPr lang="en-US" sz="105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9EA45-5A6C-7046-9C8F-D1C6CB5AAA84}"/>
              </a:ext>
            </a:extLst>
          </p:cNvPr>
          <p:cNvSpPr txBox="1"/>
          <p:nvPr/>
        </p:nvSpPr>
        <p:spPr>
          <a:xfrm>
            <a:off x="1" y="8992755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27239-B346-CF40-B9E3-62C1C3332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96" y="720311"/>
            <a:ext cx="6354852" cy="12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10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06030ALL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062492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06152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0690012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07031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07032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08331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08440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084404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08441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08490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08495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08510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08540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08550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08560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08995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08645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08770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08630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08635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08640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08650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08200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08310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8793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Grade A-3 LB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Wog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Chickens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Grade A 4 LB Fryers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Grade A Boneless Chicken Things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Grade A Boneless Chicken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Jumbo Party Wings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Feet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Grade A 3 LB Chicken Split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Grade A 3 LB Chicken Cut 8 Piece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Mt. Aire Black Label Boneless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Fresh Boneless &amp; Skinless Breast Bulk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Fresh Boneless &amp; Skinless Breast Bulk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OZ Fresh Boneless &amp; Skinless Bulk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Pulled Chicken Meat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Diced Chicken Meat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Piece Bread Chicken Pierce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Pierce Wing Dings 144 Count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Pierce Wing Zings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Pierce Boneless Wing Dings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Pierce Chicken Nuggets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Breast Tender Fritters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Cheese Steaks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Dutch Chicken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Dutch Supreme Cutlets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Dutch Grilled Chicken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Dutch Hot Wings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Dutch Breaded Chicken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Peltz Whole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Rabit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8/9 Capons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10/14 Geese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12/14 Geese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Semi Boneless Quail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Quail Eggs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927954" y="2163054"/>
            <a:ext cx="17095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 PC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288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33-5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53-3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40-4OZ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 / 4,2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6-8/9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 PERPKG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18/PKG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203456" y="2149182"/>
            <a:ext cx="1391428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PC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9" y="179372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Poultry Misc.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E7B0F2-885D-A542-96BE-5F90378E8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14D7BB6-DE06-A44C-8B03-5BA6C00EE4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698" y="8965780"/>
            <a:ext cx="1435350" cy="105186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363BE4-2EFA-DC42-ABE7-6474D318E947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F901D0-182C-BB4B-A910-3AABD3FFF267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4E9A4-1226-9748-B520-63EBAE2266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985" y="2789751"/>
            <a:ext cx="2449673" cy="1248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A1EBAD-60A4-1E4E-AF3D-FF56F5433F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805" y="5469919"/>
            <a:ext cx="2451319" cy="1690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523F49-F234-E446-BB23-FB518A768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11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00002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0813001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0813004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0813005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0813008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0813085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081386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08163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08166R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08174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087951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8166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Duck Livers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Foie Gras Block 7 OZ w/ Sauternes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Duck Fat, Rendered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Foie Gras, Sliced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Foie Gras Butter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Bella Duck Legs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Duck Bones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Duck Breast 16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Sliced Foie Gras (RTLON 8x6 Board)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Chicken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Duck Leg Confit 6/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Each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Moulard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Breast Double Lobe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Duck Legs (Bulk)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Duck Breast Single Lobe .9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B&amp;E Ducks Frozen – 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Maple Leaf Boneless Duck Breast 8/10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927954" y="2163054"/>
            <a:ext cx="170953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10-2OZ SL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24/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2x2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 PK /12 PR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PK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/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LB 30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.9 LB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Avg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24-8/10 OZ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203456" y="2160243"/>
            <a:ext cx="1391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Package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9" y="179372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Ducks – Bella Bella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CD3F1-8000-424B-9E51-2302EC658040}"/>
              </a:ext>
            </a:extLst>
          </p:cNvPr>
          <p:cNvSpPr txBox="1"/>
          <p:nvPr/>
        </p:nvSpPr>
        <p:spPr>
          <a:xfrm>
            <a:off x="28789" y="543701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Eggs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0989B-4008-7342-95ED-8E1352399A3B}"/>
              </a:ext>
            </a:extLst>
          </p:cNvPr>
          <p:cNvSpPr txBox="1"/>
          <p:nvPr/>
        </p:nvSpPr>
        <p:spPr>
          <a:xfrm>
            <a:off x="91974" y="5773013"/>
            <a:ext cx="1219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088201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08820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08825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08830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08840L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BA3564-D601-D748-907C-410AA52A6E6C}"/>
              </a:ext>
            </a:extLst>
          </p:cNvPr>
          <p:cNvSpPr txBox="1"/>
          <p:nvPr/>
        </p:nvSpPr>
        <p:spPr>
          <a:xfrm>
            <a:off x="918590" y="5773013"/>
            <a:ext cx="264436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Medium White Eggs – Loose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White Eggs – Loose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Dozen Large Loose Eggs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White Eggs Carton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Extra Large Loose Eggs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420F5-0B46-8145-BBDE-EEC1D1FD7E4A}"/>
              </a:ext>
            </a:extLst>
          </p:cNvPr>
          <p:cNvSpPr txBox="1"/>
          <p:nvPr/>
        </p:nvSpPr>
        <p:spPr>
          <a:xfrm>
            <a:off x="2930248" y="5778377"/>
            <a:ext cx="17095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30-DOZ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30-DOZ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 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30-1 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DOZ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6D7D-681B-8A42-97D9-43526A878A02}"/>
              </a:ext>
            </a:extLst>
          </p:cNvPr>
          <p:cNvSpPr txBox="1"/>
          <p:nvPr/>
        </p:nvSpPr>
        <p:spPr>
          <a:xfrm>
            <a:off x="4203456" y="5778855"/>
            <a:ext cx="13914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F96032-7F53-1A4E-B316-ADB124E87585}"/>
              </a:ext>
            </a:extLst>
          </p:cNvPr>
          <p:cNvSpPr txBox="1"/>
          <p:nvPr/>
        </p:nvSpPr>
        <p:spPr>
          <a:xfrm>
            <a:off x="45033" y="6973521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Lamb Fresh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8BA20D-10CF-BE45-B44B-C3556C614F6E}"/>
              </a:ext>
            </a:extLst>
          </p:cNvPr>
          <p:cNvSpPr txBox="1"/>
          <p:nvPr/>
        </p:nvSpPr>
        <p:spPr>
          <a:xfrm>
            <a:off x="94885" y="7339902"/>
            <a:ext cx="121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0504005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05040PF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05049C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05059C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F9C77D-F39B-0D4E-AF6F-77F3669EC947}"/>
              </a:ext>
            </a:extLst>
          </p:cNvPr>
          <p:cNvSpPr txBox="1"/>
          <p:nvPr/>
        </p:nvSpPr>
        <p:spPr>
          <a:xfrm>
            <a:off x="907908" y="7339902"/>
            <a:ext cx="26443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Baby Lamb 25/35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Legs Lamb Pair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Legs Lamb Pair – Split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CRYO Boneless Legs Lamb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Lamb CYRO Legs Trotter Off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Block Ready Loin Lamb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CRYO Racks Lamb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CRYO Trim Loin Lamb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3FA9CC-A47F-FA4F-A2DB-29E4C9B958BA}"/>
              </a:ext>
            </a:extLst>
          </p:cNvPr>
          <p:cNvSpPr txBox="1"/>
          <p:nvPr/>
        </p:nvSpPr>
        <p:spPr>
          <a:xfrm>
            <a:off x="2952765" y="7363383"/>
            <a:ext cx="1709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25/ 35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18-24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5-6 PC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PC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6-11 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C67409-8F0D-9647-9D38-F3A03DA8058B}"/>
              </a:ext>
            </a:extLst>
          </p:cNvPr>
          <p:cNvSpPr txBox="1"/>
          <p:nvPr/>
        </p:nvSpPr>
        <p:spPr>
          <a:xfrm>
            <a:off x="4270907" y="7358147"/>
            <a:ext cx="1391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D042FC-89A8-DB44-AB4E-B937AC44E174}"/>
              </a:ext>
            </a:extLst>
          </p:cNvPr>
          <p:cNvSpPr txBox="1"/>
          <p:nvPr/>
        </p:nvSpPr>
        <p:spPr>
          <a:xfrm>
            <a:off x="5646681" y="5105710"/>
            <a:ext cx="163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Foie Gras, Sliced &amp; Seared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B2D25C-4A40-A746-8770-18003E37AD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773" y="5892780"/>
            <a:ext cx="1970554" cy="1465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3C546-A700-9348-BC19-1CD149089A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993" y="3558011"/>
            <a:ext cx="2568084" cy="1537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CDA872-FC30-6E44-8221-2DC817FA1E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630" y="1914855"/>
            <a:ext cx="2430136" cy="1459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8B8020-E017-9C45-A5F2-C956D11DF4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872" y="7570336"/>
            <a:ext cx="2216928" cy="14728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C1CC766-20F7-A14D-BE4C-5C9EBDF7151B}"/>
              </a:ext>
            </a:extLst>
          </p:cNvPr>
          <p:cNvSpPr txBox="1"/>
          <p:nvPr/>
        </p:nvSpPr>
        <p:spPr>
          <a:xfrm>
            <a:off x="5756395" y="8791071"/>
            <a:ext cx="163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Rack of Lamb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CFB9F3C-BC67-5B4D-9816-02C9A0740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BDC7335-310A-A340-885D-63C2648893CB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43064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9B6A02-164B-D64E-8199-216FFD063189}"/>
              </a:ext>
            </a:extLst>
          </p:cNvPr>
          <p:cNvCxnSpPr>
            <a:cxnSpLocks/>
          </p:cNvCxnSpPr>
          <p:nvPr/>
        </p:nvCxnSpPr>
        <p:spPr>
          <a:xfrm>
            <a:off x="7772400" y="0"/>
            <a:ext cx="0" cy="10058400"/>
          </a:xfrm>
          <a:prstGeom prst="line">
            <a:avLst/>
          </a:prstGeom>
          <a:ln w="28575">
            <a:solidFill>
              <a:srgbClr val="6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A4AEAA-C669-F144-AE54-5D4BC414542F}"/>
              </a:ext>
            </a:extLst>
          </p:cNvPr>
          <p:cNvCxnSpPr>
            <a:cxnSpLocks/>
          </p:cNvCxnSpPr>
          <p:nvPr/>
        </p:nvCxnSpPr>
        <p:spPr>
          <a:xfrm>
            <a:off x="12700" y="0"/>
            <a:ext cx="0" cy="10058400"/>
          </a:xfrm>
          <a:prstGeom prst="line">
            <a:avLst/>
          </a:prstGeom>
          <a:ln w="28575">
            <a:solidFill>
              <a:srgbClr val="6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C69DE2-E094-D946-A2B5-102030B2355B}"/>
              </a:ext>
            </a:extLst>
          </p:cNvPr>
          <p:cNvCxnSpPr/>
          <p:nvPr/>
        </p:nvCxnSpPr>
        <p:spPr>
          <a:xfrm flipH="1">
            <a:off x="0" y="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9745D1-4D68-0A49-A9F1-4AE9C82FF780}"/>
              </a:ext>
            </a:extLst>
          </p:cNvPr>
          <p:cNvCxnSpPr/>
          <p:nvPr/>
        </p:nvCxnSpPr>
        <p:spPr>
          <a:xfrm flipH="1">
            <a:off x="0" y="1005840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12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050990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05135TP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05165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053201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053202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0532020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05321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Lamb Top Round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Lamb TP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Lamb Stew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Lamb Kidneys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Lamb Fore Shank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Lamb Hind Shanks 22/24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NZ French Rack Lamb 14/16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NZ French Rack Lamb 12/14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NZ Racks Lamb 16/18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NZ French Rack Lamb 24/26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French Lamb Racks 28 UP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927954" y="2163054"/>
            <a:ext cx="170953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4-4 PK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16-14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– 2 PK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8-2 PC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20/22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203456" y="2160243"/>
            <a:ext cx="139142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9" y="179372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Lamb Frozen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CD3F1-8000-424B-9E51-2302EC658040}"/>
              </a:ext>
            </a:extLst>
          </p:cNvPr>
          <p:cNvSpPr txBox="1"/>
          <p:nvPr/>
        </p:nvSpPr>
        <p:spPr>
          <a:xfrm>
            <a:off x="-10610" y="4402655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Veal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0989B-4008-7342-95ED-8E1352399A3B}"/>
              </a:ext>
            </a:extLst>
          </p:cNvPr>
          <p:cNvSpPr txBox="1"/>
          <p:nvPr/>
        </p:nvSpPr>
        <p:spPr>
          <a:xfrm>
            <a:off x="91974" y="4762854"/>
            <a:ext cx="12192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05731MAR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05731 MRX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05885M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05542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05575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05600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05720005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0557514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0558014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0558014A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055814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05729FRE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0572905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057351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05737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05740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05810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BA3564-D601-D748-907C-410AA52A6E6C}"/>
              </a:ext>
            </a:extLst>
          </p:cNvPr>
          <p:cNvSpPr txBox="1"/>
          <p:nvPr/>
        </p:nvSpPr>
        <p:spPr>
          <a:xfrm>
            <a:off x="902065" y="4773433"/>
            <a:ext cx="2644362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Osso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Bucco CC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Hnd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Shank 2’ MARX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Osso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Bucco CC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Hnd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Shank 2 ½’ MARX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Bones – MARX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Round Bones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Trimmed Veal Loins 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Breasts Veal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Brains Bag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Sweet Breads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Strip Loin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Stew 10 LB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Slices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Top Rounds Cap-Off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Top Rounds Cap-On Drop Top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BHS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Loin Chops – Cut 14oz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Rib Chop – Cut 14oz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Porterhouse Chops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Rib Chops Frenched  – Cut 14oz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Rack – Frenched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TBS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Racks 6 bone Block Ready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Rack ½ Chine Cut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Shanks Case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Cheek Meat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Butt Tenderloins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TP Frozen Ground Veal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4oz Veal Cutlet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6oz Veal Cutler –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420F5-0B46-8145-BBDE-EEC1D1FD7E4A}"/>
              </a:ext>
            </a:extLst>
          </p:cNvPr>
          <p:cNvSpPr txBox="1"/>
          <p:nvPr/>
        </p:nvSpPr>
        <p:spPr>
          <a:xfrm>
            <a:off x="2927954" y="4789399"/>
            <a:ext cx="17095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PC /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PC /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6D7D-681B-8A42-97D9-43526A878A02}"/>
              </a:ext>
            </a:extLst>
          </p:cNvPr>
          <p:cNvSpPr txBox="1"/>
          <p:nvPr/>
        </p:nvSpPr>
        <p:spPr>
          <a:xfrm>
            <a:off x="4203456" y="4794102"/>
            <a:ext cx="1391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0CA62-8DCE-D948-911F-CE314C3201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2670" y="6136985"/>
            <a:ext cx="2392546" cy="23925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4E5DC70-67B9-5143-BF75-4F6290A8B129}"/>
              </a:ext>
            </a:extLst>
          </p:cNvPr>
          <p:cNvSpPr txBox="1"/>
          <p:nvPr/>
        </p:nvSpPr>
        <p:spPr>
          <a:xfrm>
            <a:off x="5107415" y="8232425"/>
            <a:ext cx="1956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Roasted Rack of Veal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BB1B8-09EF-6E4E-B031-89444FF118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36" y="2636890"/>
            <a:ext cx="2407264" cy="15993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589A905-893B-CD48-A67F-53826697F786}"/>
              </a:ext>
            </a:extLst>
          </p:cNvPr>
          <p:cNvSpPr txBox="1"/>
          <p:nvPr/>
        </p:nvSpPr>
        <p:spPr>
          <a:xfrm>
            <a:off x="6283864" y="3948163"/>
            <a:ext cx="163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Lamb Stew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14EEAC7-682E-FD49-9C7C-41AB66612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8C460DC-2FDB-0943-AA61-49D16B979171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120074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13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05885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05900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BRD 4oz Veal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BRD 6oz Veal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Hearts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Kidneys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Bones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Veal Outside Skirts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1-50LB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9" y="179372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Veal (Continued)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CD3F1-8000-424B-9E51-2302EC658040}"/>
              </a:ext>
            </a:extLst>
          </p:cNvPr>
          <p:cNvSpPr txBox="1"/>
          <p:nvPr/>
        </p:nvSpPr>
        <p:spPr>
          <a:xfrm>
            <a:off x="0" y="3673223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Bell &amp; Evans Turkey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0989B-4008-7342-95ED-8E1352399A3B}"/>
              </a:ext>
            </a:extLst>
          </p:cNvPr>
          <p:cNvSpPr txBox="1"/>
          <p:nvPr/>
        </p:nvSpPr>
        <p:spPr>
          <a:xfrm>
            <a:off x="73470" y="3977455"/>
            <a:ext cx="12192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09444P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09400OR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09405OR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09410OR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09415OR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09420OR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09425OR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09430OR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09435OR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09440OR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09445OR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09446OR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094471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BA3564-D601-D748-907C-410AA52A6E6C}"/>
              </a:ext>
            </a:extLst>
          </p:cNvPr>
          <p:cNvSpPr txBox="1"/>
          <p:nvPr/>
        </p:nvSpPr>
        <p:spPr>
          <a:xfrm>
            <a:off x="882269" y="3987969"/>
            <a:ext cx="26443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08/10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10/12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12/14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14/16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16/18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18/20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20/22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22/24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24/26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26/28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28/30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30/32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32/34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8/10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10/12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12/14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14/16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16/18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18/20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20/22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22/24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24/26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26/28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Turkey 28/30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Breast 4/7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Breast 8/10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Breast 10/14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B420F5-0B46-8145-BBDE-EEC1D1FD7E4A}"/>
              </a:ext>
            </a:extLst>
          </p:cNvPr>
          <p:cNvSpPr txBox="1"/>
          <p:nvPr/>
        </p:nvSpPr>
        <p:spPr>
          <a:xfrm>
            <a:off x="2884282" y="4004676"/>
            <a:ext cx="17095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4-8/10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2-14/16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2-16/18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2-18/20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2-20/22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2-22/24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2-24/26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2-26/28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1-28/30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PC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PC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4-8/10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2-14/16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2-16/18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2-18/20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2-20/22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2-22/24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2-24/26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1-26/28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1-28/30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6-4/7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4-8/10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4-10/14 LB 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6D7D-681B-8A42-97D9-43526A878A02}"/>
              </a:ext>
            </a:extLst>
          </p:cNvPr>
          <p:cNvSpPr txBox="1"/>
          <p:nvPr/>
        </p:nvSpPr>
        <p:spPr>
          <a:xfrm>
            <a:off x="4048209" y="4030745"/>
            <a:ext cx="1391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EB66FCC-E230-224E-B681-363FCD4351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196FB6-3C8E-E54F-956E-C7AC6C6231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375" y="8925020"/>
            <a:ext cx="1435350" cy="10518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54DDAFF-1E66-AD40-84AA-6EC72EF8209A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ACAFE-B6E1-344A-B15D-9AE53BCB4C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637" y="4704734"/>
            <a:ext cx="2108943" cy="24295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BC2E334-93FA-1849-A977-05191182CBF4}"/>
              </a:ext>
            </a:extLst>
          </p:cNvPr>
          <p:cNvSpPr txBox="1"/>
          <p:nvPr/>
        </p:nvSpPr>
        <p:spPr>
          <a:xfrm>
            <a:off x="4925522" y="3254752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Veal Bones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20267-1928-6E4E-ADEE-C9CE641942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9637" y="2387889"/>
            <a:ext cx="1660718" cy="11438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95B8D6-44D2-B146-A869-E32C20DB85E8}"/>
              </a:ext>
            </a:extLst>
          </p:cNvPr>
          <p:cNvSpPr txBox="1"/>
          <p:nvPr/>
        </p:nvSpPr>
        <p:spPr>
          <a:xfrm>
            <a:off x="5022840" y="3308793"/>
            <a:ext cx="163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Veal Bones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864EBA8-4BED-0F47-B77F-BA222F5D4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4C58AE6-1687-6A41-827E-58A8A57B50E0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362249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14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09643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09451P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09452P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09453P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09454P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09455P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09456P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09457P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09458P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09459P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09461P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09463P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09467P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094621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0946228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0942623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09462TP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0946511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094682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094683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09469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09474TP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08/10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10/12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12/14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14/16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16/18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18/20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20/22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22/24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24/26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26/28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28/30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30/Up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08/10 Turkey Single Pac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10/12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12/14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14/16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16/18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18/20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20/22 Turkey Single Pac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22/24 Turkey Single Pac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24/26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26/28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28/30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30/Up Turkey Single Pac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10/12 Frozen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14/16 Frozen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Plainville 8/Up Bone-In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12/14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TP Split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Breast 12 Piece Fresh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Half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Gravy 13oz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Gravy Bulk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Turkey Hearts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8/10 Raw Boneless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Ground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Meatballs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Ground Breast Meat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No Salted Roasted Breast Clean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Oven Browned Breast Clean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Turkey 94%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Bone-In Thighs Bulk Pack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TP Turkey Drumsticks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761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4-9/10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4-14/16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2-16/18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2-18/20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2-20/22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2-22/24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2-24/26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2-26/28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2-28/30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2-30/ Up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1-9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1-19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1-29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Per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Per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4/ Per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Per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6-2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4/5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2/10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2-8/10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2-7/8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2-7/8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6-2 LB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9" y="179372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Turkey Plainville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EE4AD4-1917-9A4A-8B5E-21D402CE1F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41" y="2500761"/>
            <a:ext cx="2182624" cy="1161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003507-5ECE-4D43-B578-965932D4E8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487" y="4487650"/>
            <a:ext cx="1976140" cy="2687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B9F3A-3334-974A-8C6E-A181B25D6F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41" y="8074878"/>
            <a:ext cx="2279631" cy="17832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68605-E655-4C47-8872-EEB97D0A1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B8D472A-F2FA-F64E-B04A-1182882378CF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23419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15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09475F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09478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0948505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09486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09486FRZ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0949505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094997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09840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098997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099008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099009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51661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51662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51671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51672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51701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Seasoned Turkey Roast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16/Up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Pepper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Breast 3/5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Turkey Breast 2/3 LB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Wht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Grn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Turkey 1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Turkey Necks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Turkey Wings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Grd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White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Trk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99%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Tenderloins TP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London Broil TP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Skinless Turkey Thigh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Bone-In Turkey Thigh TP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Steak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Thin Sliced Turkey Cutlet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Honey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Herb Roasted Breast ABF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Patties TP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Drums Bulk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10/16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16/20 Turkey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4/7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8/12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Pre-Pack Roasted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Pre-Pack Honey Turkey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Pre-Pack Uncured Virginia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Pre-Pack Honey Maple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Pre-Pack Smoked Turkey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HD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2-7/8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2/Pack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2-4 ½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2-7/8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12-8OZ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 / Per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2-18/20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6-4/7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4-8/12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8/7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8/7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8/7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8/7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8/7 OZ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8" y="1793722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Turkey Plainville (Continued)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80B2CF-B457-CE4D-BCB5-110158F15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862409F-93F2-5E4A-92CA-0DE752158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320" y="9002785"/>
            <a:ext cx="1435350" cy="10518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228632-941A-8C46-A5FD-D58E5C36F98D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81B7D-8EEE-C244-9CF1-0025BD7575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10" y="3051832"/>
            <a:ext cx="2409786" cy="3269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08EE2E-2598-0D4A-8937-F907E4DB0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5802C0-82E9-9643-BF65-AE417B00A353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80223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16</a:t>
            </a:fld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09800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21200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09366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09369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09507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09752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09840P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099061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21300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765 Raw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Ground Turkey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16/18 Turkey Breast Boned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4/7 Fresh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4/8 Frozen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8/10 Fresh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8/10 Frozen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10/12 Frozen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12/14 Fresh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12/14 Frozen Turkey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14/16 Turkey Breast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16/18 Turkey Breast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18/20 Turkey Breast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20/Up Turkey Breast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Burgers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Boneless Turkey Breast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Turkey Drums Bulk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Turkey Necks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Turkey Wings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Turkey Drums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Smoked Turkey Drums (24-30 OZ)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Breast Bone-In SPLIT &amp; CYRO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2-7/9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10/14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6-4/7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6-4/8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4-8/10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4/8-10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2-14/16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2-16/18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2-18/20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2-20/24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 PCS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Halves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Turkey MISC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12700" y="629648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Turkey RH Frozen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96766" y="6665819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09095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09105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09115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09125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09621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09621P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09967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18590" y="6665819"/>
            <a:ext cx="264436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10/12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12/14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14/16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16/18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18/20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20/22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22/24 Frozen Turkeys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24/26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26/28 Frozen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Tureys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RH 28/30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RH 30/32 Frozen Turkeys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Boneless Turkey Thigh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Turkey Wing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Frozen Turkey Necks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874163" y="6678495"/>
            <a:ext cx="170953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4-10/12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4-12/14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4-14/16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2-16/18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2-18/20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2-20/22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2-22/24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2-24/26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2-26/28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2-28/30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2-30/32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40 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136295" y="6665819"/>
            <a:ext cx="13914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5171B-735B-7643-AC99-8B698FDD4D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316" y="6831094"/>
            <a:ext cx="2168477" cy="21684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A45C1B2-8F0E-2148-8998-A52F729F1172}"/>
              </a:ext>
            </a:extLst>
          </p:cNvPr>
          <p:cNvSpPr txBox="1"/>
          <p:nvPr/>
        </p:nvSpPr>
        <p:spPr>
          <a:xfrm>
            <a:off x="5566832" y="8605863"/>
            <a:ext cx="163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Turkey Wing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BF1A5-E926-3543-B793-A05B836C91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556" y="2652017"/>
            <a:ext cx="2475243" cy="28514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239A66-63D9-1049-9F80-165A09363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3014ABE-6C20-3946-8CF8-863E3DF1C3AF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341424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17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10053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10340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10520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10529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10540P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10590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10622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10623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10800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10900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10910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11700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10310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10410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10420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10610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10620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Salmon Burgers 5oz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Sea Leg Supreme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16/20 White S.O. Shrimp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16/20 Black Tiger Shrimp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16/20 Cook Shrimp Tails 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P&amp;D16/20 Shrimp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8/12 Easy Peel Raw Shrimp (Lucia)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13/15 Easy Peel Shrimp (Lucia)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Jumbo King Crab Legs 9/12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White Tuna Chunk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Tongol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Tuna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Lite Tuna 66oz Cans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Chopped Clams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Breaded Sea Scallops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4oz Breaded Clams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6oz Breaded Clams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Shrimp In A Basket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Breaded Fantail Shrimp  16/20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6-66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6-66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6-66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24-4 OZ/BX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18-6 OZ/BX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4-3 LB / CS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Seafood Products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25401" y="5901895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Butter &amp; Cheese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90558" y="6205763"/>
            <a:ext cx="121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12021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12030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12050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12110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12328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12340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1254016W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1254016Y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12599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12600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12635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12680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12735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12740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18590" y="6201613"/>
            <a:ext cx="26443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Cabot Roll Butter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Unsalted Butter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Whipped Tub Butter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Chip Butter 90 CT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Butter Cups 90/CT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Admiration Oleo Solids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Butter Blend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White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Yellow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SL White Cheese 120 Ct.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SL Yellow Cheese 120 Ct.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SL White Cheese 160 Ct.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SL Yellow Cheese 160 Ct.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Feta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Swiss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Provolone Cheese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McCadam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Munster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Crumble Blue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Cream Cheese 3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Monterey Jack Cheese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851061" y="6205763"/>
            <a:ext cx="17095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36-1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36-1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1-8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36-1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2-9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4-6LB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097304" y="6198258"/>
            <a:ext cx="139142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606F88-02D3-784A-ABE1-D7662E227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76" y="7611323"/>
            <a:ext cx="2508572" cy="1772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C2913-59E1-D344-9874-1C496E17F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286" b="28660"/>
          <a:stretch/>
        </p:blipFill>
        <p:spPr>
          <a:xfrm>
            <a:off x="5495423" y="5901896"/>
            <a:ext cx="2166034" cy="1019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326437-B6FE-6246-AA43-C0ED45ADF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441" y="3015229"/>
            <a:ext cx="2564386" cy="17037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3C4EA0-FB4A-EF4F-B103-FB8F985C7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DDC0BD-0356-D34C-8851-3D79E18AC429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360088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18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12750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12755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12763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12788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12850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12865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12920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12950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Yellow Cheddar Block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White Mild Cheddar Block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Heavy Cream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Shredded Jack &amp; Cheddar Fine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LOL Cheese Sauce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Sour Cream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Grated Parmesan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Grated IMP Romano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oz Whip Cream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 QT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 10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12-15 OZ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Butter &amp; Cheese (Continued)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25401" y="5551648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Deli Cold Cuts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58701" y="5829780"/>
            <a:ext cx="121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22625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23621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23627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23629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23910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24115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24117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24120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24132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24141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1010363" y="5829780"/>
            <a:ext cx="2644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104 Turkey Breast Oil Browned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Hummel Foot Long Franks S/ON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Hummel 6-1 Dinner Franks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Hummel Red Hots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Hummel XL N/C Franks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Hillshire Ring Kielbasa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Keg Corn Beef Briskets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Keg Corn Beef Briskets Flats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Corn Beef Briskets CH Omaha Beef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Flat Cut Corn Beef Briskets Whole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Flat Cut Corn Beef Briskets Retail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Corn Beef Flats (Farm)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874163" y="5826236"/>
            <a:ext cx="17095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 / .14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8- 3 to 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097222" y="5824199"/>
            <a:ext cx="13914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69F92A-1EEF-9343-94C3-9B5597EE4158}"/>
              </a:ext>
            </a:extLst>
          </p:cNvPr>
          <p:cNvSpPr txBox="1"/>
          <p:nvPr/>
        </p:nvSpPr>
        <p:spPr>
          <a:xfrm>
            <a:off x="51530" y="4044121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Calabro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AA6BCD-3692-7C45-AEAC-DB0478F86BBD}"/>
              </a:ext>
            </a:extLst>
          </p:cNvPr>
          <p:cNvSpPr txBox="1"/>
          <p:nvPr/>
        </p:nvSpPr>
        <p:spPr>
          <a:xfrm>
            <a:off x="57964" y="4314306"/>
            <a:ext cx="1219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12640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12650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12870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12880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12889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F255CE-156D-204C-A788-038CCFEEBA02}"/>
              </a:ext>
            </a:extLst>
          </p:cNvPr>
          <p:cNvSpPr txBox="1"/>
          <p:nvPr/>
        </p:nvSpPr>
        <p:spPr>
          <a:xfrm>
            <a:off x="1010363" y="4324820"/>
            <a:ext cx="2644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Cal Mozzarella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Cal Shredded Mozzarella Cheese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Cal Ricotta Cheese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Cal 1.5 oz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Boccocini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Cal 3.5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Ovoline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539F63-37F7-C845-965F-658C13BAA39D}"/>
              </a:ext>
            </a:extLst>
          </p:cNvPr>
          <p:cNvSpPr txBox="1"/>
          <p:nvPr/>
        </p:nvSpPr>
        <p:spPr>
          <a:xfrm>
            <a:off x="2976897" y="4324446"/>
            <a:ext cx="170953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2-3 LB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24D85A-3BAB-B448-BC81-3F658FCE0682}"/>
              </a:ext>
            </a:extLst>
          </p:cNvPr>
          <p:cNvSpPr txBox="1"/>
          <p:nvPr/>
        </p:nvSpPr>
        <p:spPr>
          <a:xfrm>
            <a:off x="4157930" y="4309673"/>
            <a:ext cx="13914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9E5986C-B27D-2442-BF71-2926836F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586E73E-BA7B-5E4D-BD57-65F4807A1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800" y="8925020"/>
            <a:ext cx="1435350" cy="105186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CC98C43-A3D0-CE40-A1F5-FC443F2E523F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7E19DB-A6DB-A547-8A8B-94123BFF65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133" y="2028702"/>
            <a:ext cx="2183712" cy="1143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0E0990-D473-BA44-AA9A-B1F1CEB20A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9637" y="6833793"/>
            <a:ext cx="2019538" cy="1633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01F9D2-5B03-5A4C-B5CF-9F7AD7A62E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724" y="3638374"/>
            <a:ext cx="2014652" cy="27919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0EBDEE3-E8E7-8648-B4CB-10EC04CC3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3B4B687-3197-854D-BA3A-C43DC8294273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256861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19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22165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22170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22180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22190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22790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80850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Honey Ham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Old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Tyme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W/A Boiled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Virginia Baked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Di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Lusso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Genoa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Homeland Salami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Procuitto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Wide SL Pepperoni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Long Pepperoni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Sliced Pepperoni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SL Dried Beef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Bacon Bits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4-7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Bag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Hormel Products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0" y="4617345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Old Neighborhood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60610" y="4913699"/>
            <a:ext cx="12192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21005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21010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21060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22570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22580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23500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23570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23630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23700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23710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23720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23725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23780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68211" y="4914286"/>
            <a:ext cx="264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Narrow Bologna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Cooked Salami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Cooked Roast Beef Thin &amp; Trim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Cooked Corned Rounds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Cooked Pastrami Rounds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Skinless AM Franks 8’s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Skinless PB Franks 8’s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Natural Casing Franks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12” Footlong Franks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¼ LB 7” Franks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Knockwurst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Bratwurst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Locanico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Chourico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Gyro Strips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795708" y="4913699"/>
            <a:ext cx="170953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1-12/16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048209" y="4896931"/>
            <a:ext cx="1391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89A520-7BA2-EF47-8599-3FC03ACB1EC6}"/>
              </a:ext>
            </a:extLst>
          </p:cNvPr>
          <p:cNvSpPr txBox="1"/>
          <p:nvPr/>
        </p:nvSpPr>
        <p:spPr>
          <a:xfrm>
            <a:off x="60610" y="7947142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Sally Sherman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190040-45EB-944E-BD7E-3084BFB3EF16}"/>
              </a:ext>
            </a:extLst>
          </p:cNvPr>
          <p:cNvSpPr txBox="1"/>
          <p:nvPr/>
        </p:nvSpPr>
        <p:spPr>
          <a:xfrm>
            <a:off x="60610" y="8284428"/>
            <a:ext cx="12192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20015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20215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20019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20065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20119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20219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26025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59FAB6-2F91-304E-8D65-8E607CA36C4F}"/>
              </a:ext>
            </a:extLst>
          </p:cNvPr>
          <p:cNvSpPr txBox="1"/>
          <p:nvPr/>
        </p:nvSpPr>
        <p:spPr>
          <a:xfrm>
            <a:off x="968211" y="8277975"/>
            <a:ext cx="26443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Potato Salad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Macaroni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Sald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Potato Salad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Potato &amp; Egg Salad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Cole Slaw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Macaroni Salad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Red Royal Potato Salad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1B72DD-2F86-0042-9ABB-8A98E6AEFC6E}"/>
              </a:ext>
            </a:extLst>
          </p:cNvPr>
          <p:cNvSpPr txBox="1"/>
          <p:nvPr/>
        </p:nvSpPr>
        <p:spPr>
          <a:xfrm>
            <a:off x="2795708" y="8307050"/>
            <a:ext cx="17095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1- 8 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5F6CEB-C92C-5F4A-88FE-FCFF8F8C23AE}"/>
              </a:ext>
            </a:extLst>
          </p:cNvPr>
          <p:cNvSpPr txBox="1"/>
          <p:nvPr/>
        </p:nvSpPr>
        <p:spPr>
          <a:xfrm>
            <a:off x="4097829" y="8316009"/>
            <a:ext cx="13914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5346EF-28FE-2F4D-9375-ACA93E3497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101" y="3062112"/>
            <a:ext cx="2475362" cy="8831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852C5D-9DB2-2243-A4AB-DA0FE12F98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7546" y="5658773"/>
            <a:ext cx="2134471" cy="1316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FE29EE-BE84-D145-8B6C-803689D60C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844" y="8379345"/>
            <a:ext cx="2016411" cy="1333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839CC5-51F1-F545-9EF6-5248F8A46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8C23A9-7792-264E-852F-1A2A458713F7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69172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3BC3EB2-7944-4D43-929B-085A08299A5C}"/>
              </a:ext>
            </a:extLst>
          </p:cNvPr>
          <p:cNvSpPr txBox="1"/>
          <p:nvPr/>
        </p:nvSpPr>
        <p:spPr>
          <a:xfrm>
            <a:off x="111320" y="2307176"/>
            <a:ext cx="12192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020341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0220481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022045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02234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02247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02268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023527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02921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937844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Choice Beef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300965"/>
            <a:ext cx="264436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Teres Major Muscle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Outside Skirt Fat 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National 2PC Boneless Rounds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Gooseneck Rounds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BI Beef Shanks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5 Up PSMO Fillet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Sterling Silver 0X1 Shell Strips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Canadian PSMO Fillets 8/Up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Chuck Flap Tails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XT Inside Rounds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0X1 Boneless Shell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Eye Rounds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Short Ribs (Rib)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Export Ribs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0X1 Short Loin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Boneless Ribeye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Hanging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XT Shoulder Clods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Peeled Knuckles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Boneless Top Butts ¼”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Boneless Briskets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Bottom Round Flats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Flank Steaks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Special Trim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Chuck Roll N/O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Inside Skirt Steaks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92BCE-FAB1-AA4E-B853-EC820780E160}"/>
              </a:ext>
            </a:extLst>
          </p:cNvPr>
          <p:cNvSpPr txBox="1"/>
          <p:nvPr/>
        </p:nvSpPr>
        <p:spPr>
          <a:xfrm>
            <a:off x="2390178" y="2313546"/>
            <a:ext cx="170953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3-25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5-14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8-6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PKG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4-13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50B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3547935" y="2313546"/>
            <a:ext cx="13914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0DDE7-0ED9-824F-9A14-40571C55E1EC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DCACCF-B624-2A4B-A384-54DA5171F3A4}"/>
              </a:ext>
            </a:extLst>
          </p:cNvPr>
          <p:cNvSpPr/>
          <p:nvPr/>
        </p:nvSpPr>
        <p:spPr>
          <a:xfrm>
            <a:off x="109686" y="7583445"/>
            <a:ext cx="8827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02133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02241PRP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02241PRI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02243PR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0247PR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025622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F6E20C-9FC7-6E48-A4EF-D260BD4CE64C}"/>
              </a:ext>
            </a:extLst>
          </p:cNvPr>
          <p:cNvSpPr/>
          <p:nvPr/>
        </p:nvSpPr>
        <p:spPr>
          <a:xfrm>
            <a:off x="895473" y="7572972"/>
            <a:ext cx="1835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Prime Export Ribs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Prime Top Rounds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Prime XT Top Butts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Prime PSMO Fillets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Prime Boneless Ribeye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Prime OX1 Shell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2BD1CB-25CC-3A42-85D2-CD22E5AA4DEE}"/>
              </a:ext>
            </a:extLst>
          </p:cNvPr>
          <p:cNvSpPr txBox="1"/>
          <p:nvPr/>
        </p:nvSpPr>
        <p:spPr>
          <a:xfrm>
            <a:off x="74566" y="7206449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Prime Beef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E8096B-2DC3-AE41-9AD4-B1C345F30263}"/>
              </a:ext>
            </a:extLst>
          </p:cNvPr>
          <p:cNvSpPr/>
          <p:nvPr/>
        </p:nvSpPr>
        <p:spPr>
          <a:xfrm>
            <a:off x="2955143" y="7572972"/>
            <a:ext cx="984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4-17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5PC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PC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9834A1-7512-3C49-80A6-7D66F1C08706}"/>
              </a:ext>
            </a:extLst>
          </p:cNvPr>
          <p:cNvSpPr/>
          <p:nvPr/>
        </p:nvSpPr>
        <p:spPr>
          <a:xfrm>
            <a:off x="4018507" y="7572972"/>
            <a:ext cx="984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FF42571-F7FB-EC4F-AC10-E1037DF9F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5A6853-6D3E-8544-B933-83C8CE29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</a:t>
            </a:fld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C91BA85-53D2-164E-9C73-6A283AB57D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698" y="8928934"/>
            <a:ext cx="1435350" cy="105186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FB22D26-8DDD-2345-8764-CA7E6E8AB599}"/>
              </a:ext>
            </a:extLst>
          </p:cNvPr>
          <p:cNvSpPr txBox="1"/>
          <p:nvPr/>
        </p:nvSpPr>
        <p:spPr>
          <a:xfrm>
            <a:off x="0" y="918053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89FB6-DDD2-AD43-A318-1284F3923E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736" y="3741633"/>
            <a:ext cx="2846727" cy="28467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6E8CE07-50E1-B54A-911F-337F7DBAFC28}"/>
              </a:ext>
            </a:extLst>
          </p:cNvPr>
          <p:cNvSpPr txBox="1"/>
          <p:nvPr/>
        </p:nvSpPr>
        <p:spPr>
          <a:xfrm>
            <a:off x="6198469" y="6311361"/>
            <a:ext cx="1801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Short Ribs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0F94F-EF46-174B-AF07-B14677C2F3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736" y="7484525"/>
            <a:ext cx="2846727" cy="12475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641AEA7-8CFE-2442-B6BB-C1204A20F09B}"/>
              </a:ext>
            </a:extLst>
          </p:cNvPr>
          <p:cNvSpPr txBox="1"/>
          <p:nvPr/>
        </p:nvSpPr>
        <p:spPr>
          <a:xfrm>
            <a:off x="6324309" y="8500509"/>
            <a:ext cx="1801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Ribeye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1A5D09-F969-F445-BB33-CE2144642A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2023" y="2291564"/>
            <a:ext cx="2879385" cy="9305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DB5452-EF75-6943-AA35-C78EEAC56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4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20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15052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15090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15150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15160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15400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15470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15131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Thin French Fries Blues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Crinkle French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Straight French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Shoestring French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Steak French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Coated Straight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Potato Cups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Hash Brown Real Patties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Cajun Curly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Potato French Fries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Onion Rings Homestyle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Breaded Zucchini Sticks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Breaded Mozzarella Sticks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Jalapeno &amp; Cheddar Poppers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Beer Batter Onion Rings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Tater Tots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6-4.5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1-175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12-120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6-2 ¼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8- 2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6-2 ½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4-2.5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6-5 LB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Potato Products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0" y="5522256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Bakery Products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50914" y="5832367"/>
            <a:ext cx="121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16133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16134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16300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16500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16530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16540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16120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58515" y="5832367"/>
            <a:ext cx="2644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Thomas English Muffins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Thomas Sandwich English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Plain Tortilla Wraps 12”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Wheat &amp; Honey Wraps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Tomato Wraps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Herb Garlic Wraps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Spinach Wraps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Puff Pastry Dough Sheets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Pie Shells 10”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On Top Topping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Pretzel Super King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Pita Bread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768978" y="5844590"/>
            <a:ext cx="17095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6-12 PKG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48-3.25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 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 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 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 DOZ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 DOZ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1-100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24-10”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50-5.5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064502" y="5874899"/>
            <a:ext cx="13914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3850ED-5196-534B-84D2-FB2BA2CBF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4F6DBF0-4D9E-F148-B428-948041B4B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440" y="9100341"/>
            <a:ext cx="1004661" cy="917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02511A-5427-364B-B64A-0E95D507F0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66" y="2966952"/>
            <a:ext cx="2620957" cy="16695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5D9B8B9-4BC1-8547-9ACE-1A66389F4F73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8C2EC-D4FF-264A-A430-3229500C97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187" y="6336628"/>
            <a:ext cx="2396613" cy="11838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0053FC-A95A-0F4D-915D-691360466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96218F-32C8-7048-80CB-57FCA088C5E1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23193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21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Carrot Cake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Forest Torte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Sour Cream Coffee Cake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Torta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Tiramisu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Peanut Butter with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Reeses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Irish Cream Bash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Pecan Pie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Key Lime Pie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Choc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Lovin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Spoon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Oreo Cookie Pie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Caramel Apple Granny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The Big Blitz w/ Snickers  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Sweet Street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-10066" y="457630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Carousel Cakes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61583" y="4891775"/>
            <a:ext cx="12192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16210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16230P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17150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17180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17320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46551" y="4904863"/>
            <a:ext cx="26443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Plain Cheese Cake 16 SL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Strawberry Cheesecake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&amp; White Mousse Supreme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Chocolate Mousse Supreme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Cannoli Pies – 10 Inch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766351" y="4913523"/>
            <a:ext cx="170953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048209" y="4904862"/>
            <a:ext cx="1391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B93420-5ABC-174A-ABCB-A5E24216EC6F}"/>
              </a:ext>
            </a:extLst>
          </p:cNvPr>
          <p:cNvSpPr txBox="1"/>
          <p:nvPr/>
        </p:nvSpPr>
        <p:spPr>
          <a:xfrm>
            <a:off x="-10067" y="6172709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Frozen Vegetables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16610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16630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16720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16730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16735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16750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16790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16795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16820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16825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16830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16860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9ECF6-3D71-9344-BEBD-07504B9A37A6}"/>
              </a:ext>
            </a:extLst>
          </p:cNvPr>
          <p:cNvSpPr txBox="1"/>
          <p:nvPr/>
        </p:nvSpPr>
        <p:spPr>
          <a:xfrm>
            <a:off x="61583" y="647463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15290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15300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15310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15315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15330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15555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16030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3FFA23-6AE9-2241-940A-B6893826FA68}"/>
              </a:ext>
            </a:extLst>
          </p:cNvPr>
          <p:cNvSpPr txBox="1"/>
          <p:nvPr/>
        </p:nvSpPr>
        <p:spPr>
          <a:xfrm>
            <a:off x="976754" y="6473828"/>
            <a:ext cx="264436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Cut Corn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Peas Petite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Peas &amp; Carrots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Whole Green Beans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Cut Green Beans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Mixed Italian Vegetable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Leaf Spinach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Chopped Spinach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Broccoli Spears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Broccoli Florets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Carrots Whole Baby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Chopped Broccoli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Garden Burgers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Sliced Strawberries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85D3BC-FE15-0B4A-AE6F-1492A00C8DD9}"/>
              </a:ext>
            </a:extLst>
          </p:cNvPr>
          <p:cNvSpPr txBox="1"/>
          <p:nvPr/>
        </p:nvSpPr>
        <p:spPr>
          <a:xfrm>
            <a:off x="2875639" y="6471812"/>
            <a:ext cx="170953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48-3.4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28CB55-1D5B-1A48-B617-2FA1A228A1CA}"/>
              </a:ext>
            </a:extLst>
          </p:cNvPr>
          <p:cNvSpPr txBox="1"/>
          <p:nvPr/>
        </p:nvSpPr>
        <p:spPr>
          <a:xfrm>
            <a:off x="4064076" y="6487451"/>
            <a:ext cx="1391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0B80E33-63E6-F74B-8FB3-F99215C2B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3C757F-447F-D246-9BBF-249B93988A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152" y="9059096"/>
            <a:ext cx="1004661" cy="91729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BE36790-74FF-B749-AB2E-88696F1059CE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AE83B-E289-8E4D-AB99-9C9BE70FCB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764" y="3031141"/>
            <a:ext cx="2504279" cy="490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21296-DD6E-884C-A159-0308D94E0E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27" y="7323671"/>
            <a:ext cx="2551836" cy="14494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C1D4C-A957-AB41-9F18-51A5A5DA96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766" y="4784320"/>
            <a:ext cx="2368389" cy="1522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90C741-36BE-8741-BD74-7B77C7836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BC097CB-4BF1-D948-BE61-B4F7A3619CA3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113557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22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Cheese Ravioli 300 CT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Meat Ravioli 300 CT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Jumbo Cheese Ravioli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Jumbo Meat Ravioli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Preckd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Stuffed Shells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Manicotti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Cheese Tortellini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Cheese Lasagna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Pasta Sheets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Battered Eggplant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½ OZ Meatballs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OZ Meatballs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 OZ Meatballs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1-300 CT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3-26 CT 3OZ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6-12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TRAY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</a:t>
            </a:r>
            <a:r>
              <a:rPr lang="en-US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Rotanelli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-10067" y="4691902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Salad Dressing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112921" y="4970768"/>
            <a:ext cx="121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80000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80110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80210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80230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80250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80260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80270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80280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80310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80325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80330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80350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80360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90060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90070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33762" y="4979673"/>
            <a:ext cx="264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Hellmann’s Gal Mayonnaise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Admiration Heavy Duty Mayo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Blue Cheese Dressing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Russian Dressing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Creamy Italian Dressing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Golden Italian Dressing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Low Calorie Italian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Ranch Dressing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Honey Dijon Mustard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Great Caesar Dressing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Creamy Caesar Dressing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Zinfandel Vinaigrette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Peppercorn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Balsamic Vinaigrette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Cocktail Sauce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Tar Tar Sauce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747310" y="4997167"/>
            <a:ext cx="17095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048209" y="5005613"/>
            <a:ext cx="13914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25020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25030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25040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25090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25100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25150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25300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25340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25410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25440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25450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25460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86D344-384B-7940-8994-EE7BA3BBCC43}"/>
              </a:ext>
            </a:extLst>
          </p:cNvPr>
          <p:cNvSpPr txBox="1"/>
          <p:nvPr/>
        </p:nvSpPr>
        <p:spPr>
          <a:xfrm>
            <a:off x="0" y="7916982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Gravy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011349-2F5B-2B49-813F-6AA10D63152C}"/>
              </a:ext>
            </a:extLst>
          </p:cNvPr>
          <p:cNvSpPr txBox="1"/>
          <p:nvPr/>
        </p:nvSpPr>
        <p:spPr>
          <a:xfrm>
            <a:off x="94400" y="8156695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83500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83505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83510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83530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83555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83600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83605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83660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F9024A-EDC6-2F40-84C9-56B64A3C2D65}"/>
              </a:ext>
            </a:extLst>
          </p:cNvPr>
          <p:cNvSpPr txBox="1"/>
          <p:nvPr/>
        </p:nvSpPr>
        <p:spPr>
          <a:xfrm>
            <a:off x="937931" y="8137638"/>
            <a:ext cx="26443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Base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Base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Base Pail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Clam Base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Country Gravy Mix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Brown Gravy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Gravy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Turkey Gravy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French Demi-Glaze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E34017-A64B-3F4F-8A36-4A58059DB5C0}"/>
              </a:ext>
            </a:extLst>
          </p:cNvPr>
          <p:cNvSpPr txBox="1"/>
          <p:nvPr/>
        </p:nvSpPr>
        <p:spPr>
          <a:xfrm>
            <a:off x="2730477" y="8137638"/>
            <a:ext cx="170953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TUB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8-22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12-#5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12-#5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12-#5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4-16 OZ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C7BD3B-00C0-7441-AF8B-A6D65C3ECAFE}"/>
              </a:ext>
            </a:extLst>
          </p:cNvPr>
          <p:cNvSpPr txBox="1"/>
          <p:nvPr/>
        </p:nvSpPr>
        <p:spPr>
          <a:xfrm>
            <a:off x="4019061" y="8156695"/>
            <a:ext cx="139142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BF699-9F9C-2F46-B2AD-1A176138B1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13" y="8053241"/>
            <a:ext cx="2596587" cy="1725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49BB0-BBB9-0848-A5A3-E5C8EFAE47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14" y="2658194"/>
            <a:ext cx="2428452" cy="1613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55465-7ABD-464E-9E6B-C6D30777A9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814" y="5792304"/>
            <a:ext cx="2460356" cy="16346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7B9895-DE60-C648-BD3A-0778883F1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010EDA5-9227-4349-887B-3B6BC95DF08D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1056044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23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New England Clam Chowder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Minestrone Soup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Corn Beef Hash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12-#5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12-#5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12-#5 CAN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Soup Can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DA0600-3F9C-B345-A1C6-3178CEB50A0E}"/>
              </a:ext>
            </a:extLst>
          </p:cNvPr>
          <p:cNvSpPr txBox="1"/>
          <p:nvPr/>
        </p:nvSpPr>
        <p:spPr>
          <a:xfrm>
            <a:off x="-1" y="3022921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PC Condiments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A09FF-4FA6-D046-B12F-0726BBBCFBC9}"/>
              </a:ext>
            </a:extLst>
          </p:cNvPr>
          <p:cNvSpPr txBox="1"/>
          <p:nvPr/>
        </p:nvSpPr>
        <p:spPr>
          <a:xfrm>
            <a:off x="112921" y="3382877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95070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95210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95220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95250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CDFA2-96DB-1944-AE86-A186D420D222}"/>
              </a:ext>
            </a:extLst>
          </p:cNvPr>
          <p:cNvSpPr txBox="1"/>
          <p:nvPr/>
        </p:nvSpPr>
        <p:spPr>
          <a:xfrm>
            <a:off x="925981" y="3352684"/>
            <a:ext cx="264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Sugar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Salt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Pepper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Heinz Ketchup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Mustard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Gulden’s Mustard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Hellmans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Mayo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Grape Jelly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Assorted Jelly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Pancake Syrup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3031435" y="7874029"/>
            <a:ext cx="170953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 LITER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4-76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2-5 LITER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D14141-1740-D24B-9CA3-5D667D8B7149}"/>
              </a:ext>
            </a:extLst>
          </p:cNvPr>
          <p:cNvSpPr txBox="1"/>
          <p:nvPr/>
        </p:nvSpPr>
        <p:spPr>
          <a:xfrm>
            <a:off x="4337706" y="5710775"/>
            <a:ext cx="1391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83210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83230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83800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86D344-384B-7940-8994-EE7BA3BBCC43}"/>
              </a:ext>
            </a:extLst>
          </p:cNvPr>
          <p:cNvSpPr txBox="1"/>
          <p:nvPr/>
        </p:nvSpPr>
        <p:spPr>
          <a:xfrm>
            <a:off x="25401" y="5439184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SB Bean &amp; Olive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011349-2F5B-2B49-813F-6AA10D63152C}"/>
              </a:ext>
            </a:extLst>
          </p:cNvPr>
          <p:cNvSpPr txBox="1"/>
          <p:nvPr/>
        </p:nvSpPr>
        <p:spPr>
          <a:xfrm>
            <a:off x="82011" y="5721639"/>
            <a:ext cx="121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31710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31715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31730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31735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31740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31745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32025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32085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F9024A-EDC6-2F40-84C9-56B64A3C2D65}"/>
              </a:ext>
            </a:extLst>
          </p:cNvPr>
          <p:cNvSpPr txBox="1"/>
          <p:nvPr/>
        </p:nvSpPr>
        <p:spPr>
          <a:xfrm>
            <a:off x="837468" y="5722730"/>
            <a:ext cx="26443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Chickpeas 24-16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Chickpeas #10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White Kidney Beans 15.5 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Red Kidney Beans 15.5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Red Kidney Beans 6/#10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White Kidney Beans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Black Olive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Spanish Stuff Queen Olive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E34017-A64B-3F4F-8A36-4A58059DB5C0}"/>
              </a:ext>
            </a:extLst>
          </p:cNvPr>
          <p:cNvSpPr txBox="1"/>
          <p:nvPr/>
        </p:nvSpPr>
        <p:spPr>
          <a:xfrm>
            <a:off x="2995096" y="5712477"/>
            <a:ext cx="17095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24-15.5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24-15.5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C7BD3B-00C0-7441-AF8B-A6D65C3ECAFE}"/>
              </a:ext>
            </a:extLst>
          </p:cNvPr>
          <p:cNvSpPr txBox="1"/>
          <p:nvPr/>
        </p:nvSpPr>
        <p:spPr>
          <a:xfrm>
            <a:off x="4337706" y="7896241"/>
            <a:ext cx="13914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98DBC0-3E5C-F746-A9E2-F3A0BE572C9E}"/>
              </a:ext>
            </a:extLst>
          </p:cNvPr>
          <p:cNvSpPr txBox="1"/>
          <p:nvPr/>
        </p:nvSpPr>
        <p:spPr>
          <a:xfrm>
            <a:off x="2918953" y="3336501"/>
            <a:ext cx="1709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3-1000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3-1000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3-1000 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1-500CT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500CT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1-200CT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1-200CT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1-200CT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120-1.4O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4E67CC-A3D6-F043-9CAA-1E4F98D11F6A}"/>
              </a:ext>
            </a:extLst>
          </p:cNvPr>
          <p:cNvSpPr txBox="1"/>
          <p:nvPr/>
        </p:nvSpPr>
        <p:spPr>
          <a:xfrm>
            <a:off x="4171887" y="3340895"/>
            <a:ext cx="13914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93495-1D2C-7044-93B0-BE115F883FDE}"/>
              </a:ext>
            </a:extLst>
          </p:cNvPr>
          <p:cNvSpPr txBox="1"/>
          <p:nvPr/>
        </p:nvSpPr>
        <p:spPr>
          <a:xfrm>
            <a:off x="-2" y="7537605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SB Oil &amp; Vinegar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26493E-B38F-8441-9BD4-34A28E2875D8}"/>
              </a:ext>
            </a:extLst>
          </p:cNvPr>
          <p:cNvSpPr txBox="1"/>
          <p:nvPr/>
        </p:nvSpPr>
        <p:spPr>
          <a:xfrm>
            <a:off x="87543" y="7845704"/>
            <a:ext cx="121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30019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10070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30150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30160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30180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30190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D6354A-746D-ED4D-B563-19CDBAE5364A}"/>
              </a:ext>
            </a:extLst>
          </p:cNvPr>
          <p:cNvSpPr txBox="1"/>
          <p:nvPr/>
        </p:nvSpPr>
        <p:spPr>
          <a:xfrm>
            <a:off x="839736" y="7852779"/>
            <a:ext cx="264436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Red Can Olive Oil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Virginola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Oil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Ex Virgin Olive Oil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Red Vinegar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White Vinegar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Balsamic Vinegar 17 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Balsamic Vinegar 5 Liter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ECC7F-D1D2-444B-979B-3E5BF57BEA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58" y="6539751"/>
            <a:ext cx="2244647" cy="2693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DD0F9-661B-CF4D-A47A-1F59623A1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208" y="2096426"/>
            <a:ext cx="2353173" cy="35418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621994-086E-6747-BAF4-A48DCF94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53D20E3-A160-EA49-B791-B40861563402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423510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24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Tomato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35 oz Italian Tomato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Cherry Tomatoes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28 oz Hand Picked Tomatoes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San Marzano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Calf Crushed Tomato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28 oz Crushed Tomato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Tomato Puree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28oz Tomato Puree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Pizza Sauce Glass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Pizza Sauce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Tomato Paste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oz Tomato Paste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Marinara Sauce Gal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Marinara Sauce Qt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Marinara Sauce 16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Fra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Diavolo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Sauce 16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Filet Di Pomodoro Sauce Qt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Filet Di Pomodoro Sauce 16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Tomato Basil Sauce Qt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Vodka Sauce Qt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Spaghetti Sauce Gal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Spaghetti Sauce Qt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Spaghetti Sauce 16oz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Sundried Tomato 10 oz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12-35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24-14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12-28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48-6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12-10 OZ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Tomatoes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958652" y="6937957"/>
            <a:ext cx="170953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12-3.7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12-3.7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6-32 OZ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30220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30223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30224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30225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30230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30350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30360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30410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30420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30455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30460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30480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30490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30648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32640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C7BD3B-00C0-7441-AF8B-A6D65C3ECAFE}"/>
              </a:ext>
            </a:extLst>
          </p:cNvPr>
          <p:cNvSpPr txBox="1"/>
          <p:nvPr/>
        </p:nvSpPr>
        <p:spPr>
          <a:xfrm>
            <a:off x="4121919" y="6937957"/>
            <a:ext cx="13914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93495-1D2C-7044-93B0-BE115F883FDE}"/>
              </a:ext>
            </a:extLst>
          </p:cNvPr>
          <p:cNvSpPr txBox="1"/>
          <p:nvPr/>
        </p:nvSpPr>
        <p:spPr>
          <a:xfrm>
            <a:off x="0" y="6660675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</a:t>
            </a:r>
            <a:r>
              <a:rPr lang="en-US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Sclafani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 Misc.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26493E-B38F-8441-9BD4-34A28E2875D8}"/>
              </a:ext>
            </a:extLst>
          </p:cNvPr>
          <p:cNvSpPr txBox="1"/>
          <p:nvPr/>
        </p:nvSpPr>
        <p:spPr>
          <a:xfrm>
            <a:off x="57455" y="6936071"/>
            <a:ext cx="1219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32605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32610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35070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32650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32860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32870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32920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32780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30740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31012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31013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31015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31400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31510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32600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D6354A-746D-ED4D-B563-19CDBAE5364A}"/>
              </a:ext>
            </a:extLst>
          </p:cNvPr>
          <p:cNvSpPr txBox="1"/>
          <p:nvPr/>
        </p:nvSpPr>
        <p:spPr>
          <a:xfrm>
            <a:off x="805359" y="6942348"/>
            <a:ext cx="264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Capers (Non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Pairelle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) 3.7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Capers in Salt (Non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Pairelle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) 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Provolone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Sundried Tomato Bulk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Panchetta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Sopresatta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Large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Parma Boneless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Proscuitto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Flavored Bread Crumbs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Pepperchini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Hot Cherry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SL Hot Cherry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Roasted Pepper Strips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SL Jalapeno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Red Pepper Hulls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Capers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5C3655-AE5D-0748-A180-447974EC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412" y="3092004"/>
            <a:ext cx="2225908" cy="7385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224396-5504-714B-A2E3-79BCEAAF87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969" y="7525889"/>
            <a:ext cx="2442794" cy="1622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FDD6FC-EA0D-064E-B38F-9A52F4BE12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683" y="4829517"/>
            <a:ext cx="2377443" cy="13352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50300D-AB44-D344-8BF6-495095DD6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188FC9-654D-324F-A6EE-5C7A69A3EB2C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113993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9B6A02-164B-D64E-8199-216FFD063189}"/>
              </a:ext>
            </a:extLst>
          </p:cNvPr>
          <p:cNvCxnSpPr>
            <a:cxnSpLocks/>
          </p:cNvCxnSpPr>
          <p:nvPr/>
        </p:nvCxnSpPr>
        <p:spPr>
          <a:xfrm>
            <a:off x="7772400" y="0"/>
            <a:ext cx="0" cy="10058400"/>
          </a:xfrm>
          <a:prstGeom prst="line">
            <a:avLst/>
          </a:prstGeom>
          <a:ln w="28575">
            <a:solidFill>
              <a:srgbClr val="6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A4AEAA-C669-F144-AE54-5D4BC414542F}"/>
              </a:ext>
            </a:extLst>
          </p:cNvPr>
          <p:cNvCxnSpPr>
            <a:cxnSpLocks/>
          </p:cNvCxnSpPr>
          <p:nvPr/>
        </p:nvCxnSpPr>
        <p:spPr>
          <a:xfrm>
            <a:off x="12700" y="0"/>
            <a:ext cx="0" cy="10058400"/>
          </a:xfrm>
          <a:prstGeom prst="line">
            <a:avLst/>
          </a:prstGeom>
          <a:ln w="28575">
            <a:solidFill>
              <a:srgbClr val="661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C69DE2-E094-D946-A2B5-102030B2355B}"/>
              </a:ext>
            </a:extLst>
          </p:cNvPr>
          <p:cNvCxnSpPr/>
          <p:nvPr/>
        </p:nvCxnSpPr>
        <p:spPr>
          <a:xfrm flipH="1">
            <a:off x="0" y="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9745D1-4D68-0A49-A9F1-4AE9C82FF780}"/>
              </a:ext>
            </a:extLst>
          </p:cNvPr>
          <p:cNvCxnSpPr/>
          <p:nvPr/>
        </p:nvCxnSpPr>
        <p:spPr>
          <a:xfrm flipH="1">
            <a:off x="0" y="10058400"/>
            <a:ext cx="777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25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#1 Spaghetti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#2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Spaghettinni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#3 Linguini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#4 Linguini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Fini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#5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Cappelini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#48 Fusilli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#49 Rigatoni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#8 Cut Ziti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#9 Penne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Rigate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Penne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Rigate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#10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Ditali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#12 Double Elbows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#13 Medium Shells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#14 Baby Shells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#16 Orzo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#60 Bow Tie Pasta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#7 Rigatoni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#61 Tri-Color Fusilli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IMP #200 Long Fusilli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Orechiette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(Little Hats)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20-1 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</a:t>
            </a:r>
            <a:r>
              <a:rPr lang="en-US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Sclafani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 Pasta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7135B-8ED7-4447-AEE6-6E621BA02443}"/>
              </a:ext>
            </a:extLst>
          </p:cNvPr>
          <p:cNvSpPr txBox="1"/>
          <p:nvPr/>
        </p:nvSpPr>
        <p:spPr>
          <a:xfrm>
            <a:off x="2950816" y="6365280"/>
            <a:ext cx="170953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CAN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6-#10 CN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 GAL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12-10 OZ 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38095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38140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38182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38183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38184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38199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1C7BD3B-00C0-7441-AF8B-A6D65C3ECAFE}"/>
              </a:ext>
            </a:extLst>
          </p:cNvPr>
          <p:cNvSpPr txBox="1"/>
          <p:nvPr/>
        </p:nvSpPr>
        <p:spPr>
          <a:xfrm>
            <a:off x="4128269" y="6383928"/>
            <a:ext cx="13914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693495-1D2C-7044-93B0-BE115F883FDE}"/>
              </a:ext>
            </a:extLst>
          </p:cNvPr>
          <p:cNvSpPr txBox="1"/>
          <p:nvPr/>
        </p:nvSpPr>
        <p:spPr>
          <a:xfrm>
            <a:off x="12700" y="5995948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</a:t>
            </a:r>
            <a:r>
              <a:rPr lang="en-US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Sclafani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 Peppers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26493E-B38F-8441-9BD4-34A28E2875D8}"/>
              </a:ext>
            </a:extLst>
          </p:cNvPr>
          <p:cNvSpPr txBox="1"/>
          <p:nvPr/>
        </p:nvSpPr>
        <p:spPr>
          <a:xfrm>
            <a:off x="75131" y="6328989"/>
            <a:ext cx="12192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30710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30850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31019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31310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31330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31380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31390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31405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31515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31590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31595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31599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32035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49F8A-AFD7-0442-813E-49F90FAB613A}"/>
              </a:ext>
            </a:extLst>
          </p:cNvPr>
          <p:cNvSpPr txBox="1"/>
          <p:nvPr/>
        </p:nvSpPr>
        <p:spPr>
          <a:xfrm>
            <a:off x="1057311" y="6367538"/>
            <a:ext cx="2644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Giardinera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Mushroom Stems and Pcs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Antipaso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Hot Sliced Jalapeno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Cherry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Hot Cherry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Stuffed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Hot Stuffed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Roasted Peppers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Pepper Hulls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Mixed Pepper Strips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Cosmo Red Pepper Strips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Pepper Strips Sweet Red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Queen Salad Olives 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3257C-1E4A-1647-ADED-B7647CDE6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799" y="6856071"/>
            <a:ext cx="1300730" cy="21218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EC2480-DCEB-014F-998B-28A29355F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9D8B36B-523B-6F4A-8E26-5FA794F987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440" y="9067385"/>
            <a:ext cx="1004661" cy="91729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714603F-CD03-E840-BCB3-EF70AB4E14D9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BD6E57-5AE6-3144-986E-4B2D1683C4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422" y="3109293"/>
            <a:ext cx="2379029" cy="16946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49275D9-A7B7-384F-8097-83081AF3D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BF6449-92A7-EC4D-8DFD-DAAFAF4AA8A4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916448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26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Pepper Table Mesh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Crushed Red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Cayenne Pepper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Paprika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Cumin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Granulated Garlic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S.H. Cayenne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Montreal Steak Rub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Granulated Onion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Fennel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Onion Flakes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Pepper Butchers Grind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Salt Free Blend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Mesquite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Pickling Spice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Cumin Seeds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Bakers Cinnamon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Celery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Oregano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Fennel Seed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Pocono Steak Rub 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Cowboy Steak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Cajun Spice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Rosemary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Sea Salt Fine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Sea Salt Course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White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Seasoned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Adobo Spice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Chipotle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Bourbon Seasoning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&amp; Sassy Jerk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Memphis BBQ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Garlic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Spicy Buffalo Seasoning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Montreal Chicken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Pepper Table Mesh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Ground Nutmeg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Table Salt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Kosher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Black Pepper Butchers Grind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Crushed Red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Thyme Leaves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Adobo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Cayenne Pepper 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Spices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795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935503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9356025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935653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935703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935723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93600S5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9365163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936601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93700053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937905R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938255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93832C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938936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938967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938968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93562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1812E4-3794-EB44-A3DA-DEC7E054FDF4}"/>
              </a:ext>
            </a:extLst>
          </p:cNvPr>
          <p:cNvSpPr txBox="1"/>
          <p:nvPr/>
        </p:nvSpPr>
        <p:spPr>
          <a:xfrm>
            <a:off x="5350409" y="6859329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Paprika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FA9C0-4CB6-6540-B870-88D780F94F9F}"/>
              </a:ext>
            </a:extLst>
          </p:cNvPr>
          <p:cNvSpPr txBox="1"/>
          <p:nvPr/>
        </p:nvSpPr>
        <p:spPr>
          <a:xfrm>
            <a:off x="5336063" y="8885646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Fennel Seed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7F351A-831E-5142-BF54-BC219C497210}"/>
              </a:ext>
            </a:extLst>
          </p:cNvPr>
          <p:cNvSpPr txBox="1"/>
          <p:nvPr/>
        </p:nvSpPr>
        <p:spPr>
          <a:xfrm>
            <a:off x="5350409" y="4150573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Black Pepper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18679-4F48-5B4B-979C-5A1B61B84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063" y="2439780"/>
            <a:ext cx="1854200" cy="176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D445E-C610-4D4E-9D58-226B010782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909" y="4839493"/>
            <a:ext cx="2196856" cy="2066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AA0B49-2B8B-F549-9F53-06B1D427F7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100" y="7737977"/>
            <a:ext cx="1854200" cy="1231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EA003E-6BAB-C34E-A545-62FDFCDC8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49202C-7EDA-004B-A5C0-FC5ECC6FD42B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84834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27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Paprika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Cumin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Granulated Garlic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Garlic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Italian Garlic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Imported Basil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S.H.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Cayanne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  <a:r>
              <a:rPr lang="en-US" sz="1100">
                <a:latin typeface="Baskerville" panose="02020502070401020303" pitchFamily="18" charset="0"/>
                <a:ea typeface="Baskerville" panose="02020502070401020303" pitchFamily="18" charset="0"/>
              </a:rPr>
              <a:t>Pepper (Super Hot)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Ground Cumin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Parsley Flakes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Granulated Onion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Montreal Steak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Chili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Oregano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Fennel Seed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Ground Fennel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Pocono Steak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Lemon Pepper Mix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Cowboy Steak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Cajun Spice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Cinnamon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Ground Ginger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Rosemary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Taco Seasoning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Onion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Celery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Curry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Pickling Spice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Tarragon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Bay Leaves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White Pepper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Montreal Chicken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Small Minced Onion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Whole Bay Leaves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Cumin Seed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Parsley Flakes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Imported Basil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Granulated Garlic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Ground Basil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Fennel Seed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Black Pepper Butchers Grind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Coarse Sea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Black Pepper Table Mesh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Paprika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Garlic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Crushed Red Pepper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1-3.75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1-3.75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3.75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1-3.75 LB 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Spices (Cont.)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93572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93600S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9362516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9370005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907302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93591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93790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7EB142-8C61-F245-B5BE-8FBC5C010B05}"/>
              </a:ext>
            </a:extLst>
          </p:cNvPr>
          <p:cNvSpPr txBox="1"/>
          <p:nvPr/>
        </p:nvSpPr>
        <p:spPr>
          <a:xfrm>
            <a:off x="5426274" y="4073289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Cayanne</a:t>
            </a:r>
            <a:endParaRPr lang="en-US" sz="1200" b="1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C9571B-4DA5-2B4F-A306-57E975EB9647}"/>
              </a:ext>
            </a:extLst>
          </p:cNvPr>
          <p:cNvSpPr txBox="1"/>
          <p:nvPr/>
        </p:nvSpPr>
        <p:spPr>
          <a:xfrm>
            <a:off x="5364281" y="8596164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Granulated Garlic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0F442-3EF7-7E4A-B796-629FDD2A7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659" y="2548151"/>
            <a:ext cx="2321041" cy="1542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624A70-A4FB-694F-9764-E7316B214F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790" y="4995279"/>
            <a:ext cx="2544429" cy="16904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67A857-6225-9943-8CCD-B7165556F29B}"/>
              </a:ext>
            </a:extLst>
          </p:cNvPr>
          <p:cNvSpPr txBox="1"/>
          <p:nvPr/>
        </p:nvSpPr>
        <p:spPr>
          <a:xfrm>
            <a:off x="5426274" y="6432047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Chili Powder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89785D-0353-5844-BA27-1993379931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790" y="7221710"/>
            <a:ext cx="2588227" cy="1347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651D6A-5932-B24B-B77A-97F070B27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8B006A-7903-174E-8343-3C5CDCCE8E4E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479316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28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Chili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Kosher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Cajun Spice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Super Hot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Cayanne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Chipotle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Minced Onion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Dill Weed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Curry Powder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Greek Oregano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Onion Powder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Large Seasoning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Kosher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Kosher Salt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S.H.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Cayanne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Pepper 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Adobo Seasoning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Smokehouse Chicken Rub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Mesquite Seasoning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Sweet Bourbon Seasoning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17353" y="2163054"/>
            <a:ext cx="1709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1.75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 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70294"/>
            <a:ext cx="139142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Jug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Box 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BEDE04-41AB-B948-B76B-A7BD6C521616}"/>
              </a:ext>
            </a:extLst>
          </p:cNvPr>
          <p:cNvSpPr txBox="1"/>
          <p:nvPr/>
        </p:nvSpPr>
        <p:spPr>
          <a:xfrm>
            <a:off x="25401" y="1806297"/>
            <a:ext cx="602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Spices (Cont.)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2A1113-3C9A-6B4C-AAAA-5E126BDC0E66}"/>
              </a:ext>
            </a:extLst>
          </p:cNvPr>
          <p:cNvSpPr txBox="1"/>
          <p:nvPr/>
        </p:nvSpPr>
        <p:spPr>
          <a:xfrm>
            <a:off x="112921" y="2171632"/>
            <a:ext cx="1219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93837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93894L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93907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93525P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9362516B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9362517B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9362518B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9362519B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9362520B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D6F4428-AF6D-B94E-AA71-8CA548A7C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7972EF3-5892-D044-A1CA-9F2EAF7319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440" y="9059581"/>
            <a:ext cx="1004661" cy="9172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62DEBAA-19DF-AE42-9767-A7FB00C342D8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18B1E-1252-7048-B85A-DCA185BDEC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530" y="3872861"/>
            <a:ext cx="1854200" cy="173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9C025-6CDA-9646-860F-EAF5AF49CF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572" y="1736185"/>
            <a:ext cx="1879198" cy="194126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979E78-AD2C-714C-8C8E-B34D3D052E99}"/>
              </a:ext>
            </a:extLst>
          </p:cNvPr>
          <p:cNvSpPr txBox="1"/>
          <p:nvPr/>
        </p:nvSpPr>
        <p:spPr>
          <a:xfrm>
            <a:off x="5489258" y="3572914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Oregano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D923A2-41BD-4C4F-AB54-1F901F36CCF7}"/>
              </a:ext>
            </a:extLst>
          </p:cNvPr>
          <p:cNvSpPr txBox="1"/>
          <p:nvPr/>
        </p:nvSpPr>
        <p:spPr>
          <a:xfrm>
            <a:off x="5461715" y="5395962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askerville" panose="02020502070401020303" pitchFamily="18" charset="0"/>
                <a:ea typeface="Baskerville" panose="02020502070401020303" pitchFamily="18" charset="0"/>
              </a:rPr>
              <a:t>Kosher Salt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8B236DE-164B-584E-B218-CCBE5A2DC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9EA163A-6F1A-FB43-A7B8-07E2B5435FAA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337691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E5B62-EC88-974D-9940-838640EF44A9}"/>
              </a:ext>
            </a:extLst>
          </p:cNvPr>
          <p:cNvSpPr txBox="1"/>
          <p:nvPr/>
        </p:nvSpPr>
        <p:spPr>
          <a:xfrm>
            <a:off x="5206083" y="7984671"/>
            <a:ext cx="2466192" cy="14379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C3EB2-7944-4D43-929B-085A08299A5C}"/>
              </a:ext>
            </a:extLst>
          </p:cNvPr>
          <p:cNvSpPr txBox="1"/>
          <p:nvPr/>
        </p:nvSpPr>
        <p:spPr>
          <a:xfrm>
            <a:off x="111320" y="2307176"/>
            <a:ext cx="1219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010466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010491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010492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01053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937844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Grass-Fed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300965"/>
            <a:ext cx="2644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Chuck Rolls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Flank Steak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Ribeye Boneless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Bone-In Export Rib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PSMO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Inside Round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Peeled Knuckles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Striploin Boneless 0 X 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Top Butt Peeled Heart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Femur Bones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LMC Shoulder Clod Heart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Grass-Fed Trim 50/50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92BCE-FAB1-AA4E-B853-EC820780E160}"/>
              </a:ext>
            </a:extLst>
          </p:cNvPr>
          <p:cNvSpPr txBox="1"/>
          <p:nvPr/>
        </p:nvSpPr>
        <p:spPr>
          <a:xfrm>
            <a:off x="2963306" y="2290108"/>
            <a:ext cx="17095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6/8 PKG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PCS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PCS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PCS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 / 20 LB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4161893" y="2293270"/>
            <a:ext cx="1391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DCACCF-B624-2A4B-A384-54DA5171F3A4}"/>
              </a:ext>
            </a:extLst>
          </p:cNvPr>
          <p:cNvSpPr/>
          <p:nvPr/>
        </p:nvSpPr>
        <p:spPr>
          <a:xfrm>
            <a:off x="74566" y="5223491"/>
            <a:ext cx="8827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01375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01520CRY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01521CRY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01525CRY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01552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01554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01555CRY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0208005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02080050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02080051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02080055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0208010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021210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02130C22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02245124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0226508V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0226512V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0232010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023202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023203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02351320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02555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2BD1CB-25CC-3A42-85D2-CD22E5AA4DEE}"/>
              </a:ext>
            </a:extLst>
          </p:cNvPr>
          <p:cNvSpPr txBox="1"/>
          <p:nvPr/>
        </p:nvSpPr>
        <p:spPr>
          <a:xfrm>
            <a:off x="74566" y="4803155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Processed Beef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FDCE20F-4C4C-554E-8FA4-D875BD89F098}"/>
              </a:ext>
            </a:extLst>
          </p:cNvPr>
          <p:cNvSpPr/>
          <p:nvPr/>
        </p:nvSpPr>
        <p:spPr>
          <a:xfrm>
            <a:off x="895473" y="5227282"/>
            <a:ext cx="29113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Suet Ground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Cube Steaks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Beef 5LB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Beef 5 LB – CRYO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Beef CRYO 1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Beef 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Ground Beef 10 LB – CRYO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 ½ oz Pure Beef Patty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oz Pure Beef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oz Pure Beef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Jumbo Pure Beef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Pure Beef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Pure Beef Patty – CRYO 4 /PKG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Short Ribs  **Cut 2 X**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Short Ribs PKG Split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Short Ribs **Cut 2”**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Short Ribs **Cut 2 ½”**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Short Ribs – Split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 Boneless Ribeye Steaks 10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Cowboy B/I Ribeye – Cut 22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Porterhouse Steaks 1 ½”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NY Strip Vein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Stk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– Cut 8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NY Strip Vein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Stk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– Cut 12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PSMO Runner On – Cut 10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PSMO – Cut 8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PSMO - Cut 12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Ribeeye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Roll Cut – 3.5 oz Choice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Sliced Beef Liver – Thin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47F6FE-452B-C742-B340-5909FDE3BF3C}"/>
              </a:ext>
            </a:extLst>
          </p:cNvPr>
          <p:cNvSpPr/>
          <p:nvPr/>
        </p:nvSpPr>
        <p:spPr>
          <a:xfrm>
            <a:off x="3512220" y="5209926"/>
            <a:ext cx="105903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5-20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10-20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EACH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AVG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2-10 LB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9EB93E-6D46-B24F-86E2-D29E0BAD45EF}"/>
              </a:ext>
            </a:extLst>
          </p:cNvPr>
          <p:cNvSpPr/>
          <p:nvPr/>
        </p:nvSpPr>
        <p:spPr>
          <a:xfrm>
            <a:off x="4583276" y="5197226"/>
            <a:ext cx="10590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Pkg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Pound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Pound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Pcs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Pcs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A5C8AA-5337-8C4D-BE70-ABCF0EAA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F0F20-7D2E-0F46-B9D3-364282D1895B}"/>
              </a:ext>
            </a:extLst>
          </p:cNvPr>
          <p:cNvSpPr txBox="1"/>
          <p:nvPr/>
        </p:nvSpPr>
        <p:spPr>
          <a:xfrm>
            <a:off x="6336276" y="8210523"/>
            <a:ext cx="1410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Baskerville" panose="02020502070401020303" pitchFamily="18" charset="0"/>
                <a:ea typeface="Baskerville" panose="02020502070401020303" pitchFamily="18" charset="0"/>
              </a:rPr>
              <a:t>Our Omaha Beef cutting room has the ability to cut and package steaks to each customers custom specs!</a:t>
            </a:r>
            <a:endParaRPr lang="en-US" sz="1200" i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8A77E96-CAC1-4F43-83DA-BE247DF3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7266" y="8194194"/>
            <a:ext cx="1122597" cy="1212083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495116-3424-BF45-A67E-E765E6CFD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793" y="5393627"/>
            <a:ext cx="2558007" cy="1704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335CF-396E-FF40-BE5B-7A12E938B6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792" y="2889923"/>
            <a:ext cx="2558007" cy="16994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D785CF-C59F-CE4A-BE37-F11E63CE0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091BE0-4FD7-0941-A169-FA0C6C49C1E2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369872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3BC3EB2-7944-4D43-929B-085A08299A5C}"/>
              </a:ext>
            </a:extLst>
          </p:cNvPr>
          <p:cNvSpPr txBox="1"/>
          <p:nvPr/>
        </p:nvSpPr>
        <p:spPr>
          <a:xfrm>
            <a:off x="111320" y="2307176"/>
            <a:ext cx="1219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01355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01370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02135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02342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02545S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02546S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02573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02581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937844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Beef Product MI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300965"/>
            <a:ext cx="2644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Femur Bones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Suet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Back Ribs – IBP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Hearts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Tripe HC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Oxtails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Oxtails Cut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Peeled Beef Livers – IBP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Philly Cheese Steaks – Original Philly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Holiday Bulk Philly Steaks – Holiday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Feet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Tongues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Kidney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92BCE-FAB1-AA4E-B853-EC820780E160}"/>
              </a:ext>
            </a:extLst>
          </p:cNvPr>
          <p:cNvSpPr txBox="1"/>
          <p:nvPr/>
        </p:nvSpPr>
        <p:spPr>
          <a:xfrm>
            <a:off x="2963306" y="2290108"/>
            <a:ext cx="170953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1-60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PCS – 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33-5OZ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4161893" y="2293270"/>
            <a:ext cx="139142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DCACCF-B624-2A4B-A384-54DA5171F3A4}"/>
              </a:ext>
            </a:extLst>
          </p:cNvPr>
          <p:cNvSpPr/>
          <p:nvPr/>
        </p:nvSpPr>
        <p:spPr>
          <a:xfrm>
            <a:off x="74566" y="5223491"/>
            <a:ext cx="88277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03282PR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030243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03039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03047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03047G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03066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03105B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0311816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03162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03262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032631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032641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03272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2BD1CB-25CC-3A42-85D2-CD22E5AA4DEE}"/>
              </a:ext>
            </a:extLst>
          </p:cNvPr>
          <p:cNvSpPr txBox="1"/>
          <p:nvPr/>
        </p:nvSpPr>
        <p:spPr>
          <a:xfrm>
            <a:off x="74566" y="4803155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Pork Leidy Fresh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FDCE20F-4C4C-554E-8FA4-D875BD89F098}"/>
              </a:ext>
            </a:extLst>
          </p:cNvPr>
          <p:cNvSpPr/>
          <p:nvPr/>
        </p:nvSpPr>
        <p:spPr>
          <a:xfrm>
            <a:off x="895473" y="5227282"/>
            <a:ext cx="291132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CRYO Fresh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BI CC Pork Loin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Paper BI CC Loins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Paper Pork Loins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Paper BI Butts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Paper Boneless Butts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Fresh Hams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Butts CVP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Fresh Pork Skins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Boneless Pork Butts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Boneless Pork Butts Ground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Tenderloins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Belly Skins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3/DN Spare Rib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Skin On Pork Loin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Shank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Osso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Bucco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 St. Louis Ribs CRYO-VAC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Skinned Jowls Fresh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Salted Fat Back Skin 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Toes On Fresh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Smoked Daisey Roll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Easy Carve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½ Spiral Hams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Boneless Sirloin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247F6FE-452B-C742-B340-5909FDE3BF3C}"/>
              </a:ext>
            </a:extLst>
          </p:cNvPr>
          <p:cNvSpPr/>
          <p:nvPr/>
        </p:nvSpPr>
        <p:spPr>
          <a:xfrm>
            <a:off x="3515346" y="5281227"/>
            <a:ext cx="105903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4-12-14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6-7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4-15/17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4-14/17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2-14/20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1-60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2X25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4-16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15-20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1-60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1/25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26 LB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9EB93E-6D46-B24F-86E2-D29E0BAD45EF}"/>
              </a:ext>
            </a:extLst>
          </p:cNvPr>
          <p:cNvSpPr/>
          <p:nvPr/>
        </p:nvSpPr>
        <p:spPr>
          <a:xfrm>
            <a:off x="4560768" y="5291405"/>
            <a:ext cx="105903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F8EE4-BB5E-794A-B382-9D7501AD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207" y="2704158"/>
            <a:ext cx="2483593" cy="17810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25AA571-577B-C446-B43F-6A59E5F318B1}"/>
              </a:ext>
            </a:extLst>
          </p:cNvPr>
          <p:cNvSpPr txBox="1"/>
          <p:nvPr/>
        </p:nvSpPr>
        <p:spPr>
          <a:xfrm>
            <a:off x="4644528" y="4230650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Oxtail Soup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40B994-BF99-3843-B4FD-925A0703C4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906" y="6757411"/>
            <a:ext cx="2572421" cy="17090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042B30-FE10-C64E-85CD-028614EB8881}"/>
              </a:ext>
            </a:extLst>
          </p:cNvPr>
          <p:cNvSpPr txBox="1"/>
          <p:nvPr/>
        </p:nvSpPr>
        <p:spPr>
          <a:xfrm>
            <a:off x="4553949" y="8212227"/>
            <a:ext cx="1998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Pork Loins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FFEDBB-EF92-0D42-B778-9E1D03578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C8AE59F-8FAD-244A-A6ED-E70F7778B081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4252832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3BC3EB2-7944-4D43-929B-085A08299A5C}"/>
              </a:ext>
            </a:extLst>
          </p:cNvPr>
          <p:cNvSpPr txBox="1"/>
          <p:nvPr/>
        </p:nvSpPr>
        <p:spPr>
          <a:xfrm>
            <a:off x="111320" y="2307176"/>
            <a:ext cx="121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03276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03277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032821NT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03023NT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03026N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03039NT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03065NT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03159NT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03162NT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03282N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03282NTP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032841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03284T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03347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033477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03349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033491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03726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03815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03815DER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041101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04301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937844"/>
            <a:ext cx="43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Pork Leidy Fresh (</a:t>
            </a:r>
            <a:r>
              <a:rPr lang="en-US" b="1" dirty="0" err="1">
                <a:latin typeface="Baskerville" panose="02020502070401020303" pitchFamily="18" charset="0"/>
                <a:ea typeface="Baskerville" panose="02020502070401020303" pitchFamily="18" charset="0"/>
              </a:rPr>
              <a:t>Cont</a:t>
            </a:r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300965"/>
            <a:ext cx="264436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Whole Spiral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Fresh Hocks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Skin-On Shank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Boneless Pork 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Pork 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Fresh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B/I Pork Butts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Pork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Loin Back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St. Louis Ribs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CC BI 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Natural Boneless Loin Filet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Fresh Picnic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Rhine On Bellies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Rhine Off Fresh Bellies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Tongue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Rib Bellies BI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17/20 Smoked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CC Smoked Pork Loins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Boneless Smoked Pork Loin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Pork Scrapple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80/20 Pork Trim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ABF ¼ Cut Smoked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ABF Whole Ham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Chub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Grill Steaks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Slab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Premium Slab Bacon (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Derined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)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Skinned Jowls Frozen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Retail Lard 14OZ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4161893" y="2316420"/>
            <a:ext cx="13914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Pound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Pound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5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38AA75-A879-064C-BE35-551A26A45D9E}"/>
              </a:ext>
            </a:extLst>
          </p:cNvPr>
          <p:cNvSpPr txBox="1"/>
          <p:nvPr/>
        </p:nvSpPr>
        <p:spPr>
          <a:xfrm>
            <a:off x="2963306" y="2290108"/>
            <a:ext cx="170953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30/CS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PC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2-20 DN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4-8LB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Avg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PC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LB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Avg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2-17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---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2-17/20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3-10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 PC / 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2/6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1-12.5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5-10/12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60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12-14OZ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E7A256-283D-BB41-8D24-3F7BAB02BC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FED9693-DE8E-004B-A6E7-41F4C98FFC19}"/>
              </a:ext>
            </a:extLst>
          </p:cNvPr>
          <p:cNvSpPr txBox="1"/>
          <p:nvPr/>
        </p:nvSpPr>
        <p:spPr>
          <a:xfrm>
            <a:off x="-50800" y="9182123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F200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solidFill>
                  <a:srgbClr val="7F200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solidFill>
                  <a:srgbClr val="7F200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FEB7CF-E657-9343-9A8A-CED2F82D09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530" y="9168056"/>
            <a:ext cx="1004661" cy="766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D2A45D-9F28-3F4C-9059-251584DDA9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131" y="4662443"/>
            <a:ext cx="2192604" cy="1456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0C9E63-BC11-C74E-ABA7-79CEB1C9E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00" b="20000"/>
          <a:stretch/>
        </p:blipFill>
        <p:spPr>
          <a:xfrm>
            <a:off x="5450145" y="2506035"/>
            <a:ext cx="2091809" cy="10877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21E245-7AA9-AD42-B9C0-29DBDBCFD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166281-EB28-214B-BDD0-511F4DF4B87F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14679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937844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Pork Frozen Product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300965"/>
            <a:ext cx="26443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Austin Blues Pulled Pork – Hormel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CRYO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Loinback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Ribs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IBP Loin Back Rib 3 PC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Smoked Hocks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Smoked Neck Bones – Smithfield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Fresh Neck Bones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Pork Tongue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Pork Ears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Pig Front Feet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Pork Tails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Bulk Pork Livers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Lundy’s #10 Chitterlings – Smithfield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4161893" y="2293270"/>
            <a:ext cx="1391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6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0CEE84-1066-7849-88D9-571286E02143}"/>
              </a:ext>
            </a:extLst>
          </p:cNvPr>
          <p:cNvSpPr txBox="1"/>
          <p:nvPr/>
        </p:nvSpPr>
        <p:spPr>
          <a:xfrm>
            <a:off x="111320" y="2307176"/>
            <a:ext cx="121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03048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03518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03159U3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03585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03590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04020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04060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04070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04080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04090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0B7E4E-1ABE-A24C-A42D-824321431622}"/>
              </a:ext>
            </a:extLst>
          </p:cNvPr>
          <p:cNvSpPr txBox="1"/>
          <p:nvPr/>
        </p:nvSpPr>
        <p:spPr>
          <a:xfrm>
            <a:off x="2963306" y="2290108"/>
            <a:ext cx="17095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6-3PC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1- 30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6-10 LB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23CFF5-33A8-0A4E-8F8C-3C8D4FD4411E}"/>
              </a:ext>
            </a:extLst>
          </p:cNvPr>
          <p:cNvSpPr txBox="1"/>
          <p:nvPr/>
        </p:nvSpPr>
        <p:spPr>
          <a:xfrm>
            <a:off x="107693" y="4715506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Pork Product Misc.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114301" y="5016186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03040B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03130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04300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02910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04350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04370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04380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04385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895473" y="5013598"/>
            <a:ext cx="264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B/I CC Pork Loins – Seaboard/Smithfield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Reserve CC 8-Bone Loin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Hatfield Boneless Pork Butts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Hatfield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Ribeez</a:t>
            </a:r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Lard 35 LB Tub – Lundy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Beef Middles 60/65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 Flushed Hog Casings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Tube Hog Casings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Sheep Casings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Bung Casings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951693" y="5008396"/>
            <a:ext cx="1709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4-18/20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 LB AV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1-Hank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1-Bag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1-Tube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1-Hank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1-Each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161893" y="5012252"/>
            <a:ext cx="1391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8F3D86-6E02-CA4B-AA6C-DDC7448E356D}"/>
              </a:ext>
            </a:extLst>
          </p:cNvPr>
          <p:cNvSpPr txBox="1"/>
          <p:nvPr/>
        </p:nvSpPr>
        <p:spPr>
          <a:xfrm>
            <a:off x="114301" y="7079175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Pork Processed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C257FF0-4BA6-8245-A66A-B598F0B03559}"/>
              </a:ext>
            </a:extLst>
          </p:cNvPr>
          <p:cNvSpPr txBox="1"/>
          <p:nvPr/>
        </p:nvSpPr>
        <p:spPr>
          <a:xfrm>
            <a:off x="114300" y="7386642"/>
            <a:ext cx="98529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03009867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03282CHN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03009825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03009835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03009920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03009940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0301510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0301512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03016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0301612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0301614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03347201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B6808D-CBC3-9846-A854-595460F6110A}"/>
              </a:ext>
            </a:extLst>
          </p:cNvPr>
          <p:cNvSpPr txBox="1"/>
          <p:nvPr/>
        </p:nvSpPr>
        <p:spPr>
          <a:xfrm>
            <a:off x="895473" y="7393878"/>
            <a:ext cx="264436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Boneless Pork Chops 8oz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Fresh Ham BRT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Frenched BI CC pork Loin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Pork Loin PCS Cut ½”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Pork Loin PCS Cut ¾”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Pork Loin PCS Cut 1”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Bone-In Pork Chop Cut ½”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Bone-In Pork Chop Cut ¾”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Bone-In Pork Chop Cut 1”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Frenched Pork Chops 10oz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Frenched Pork Chops 12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Premium Reserve CC 8-Bone Loin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CC 12oz Frenched Pork Premium 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Reser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96A9F7-05CA-3A4A-9E9B-F279D7CBE9F2}"/>
              </a:ext>
            </a:extLst>
          </p:cNvPr>
          <p:cNvSpPr txBox="1"/>
          <p:nvPr/>
        </p:nvSpPr>
        <p:spPr>
          <a:xfrm>
            <a:off x="2905007" y="7428589"/>
            <a:ext cx="17095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18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10-14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1-12-16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14-18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14-18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1-12-16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1-12-16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OZ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0E5700-6F0D-424F-9316-DE2F183B55A2}"/>
              </a:ext>
            </a:extLst>
          </p:cNvPr>
          <p:cNvSpPr txBox="1"/>
          <p:nvPr/>
        </p:nvSpPr>
        <p:spPr>
          <a:xfrm>
            <a:off x="4199159" y="7455972"/>
            <a:ext cx="13914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Piece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2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5FD7B-8C19-9549-B5DC-74916EB1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180" y="5494984"/>
            <a:ext cx="1992945" cy="1328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73AB6-0525-EF48-AD2C-F194ED95D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36" y="7820594"/>
            <a:ext cx="2247632" cy="16857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F23F44-3950-0140-9DFB-D78AA5553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00" b="20000"/>
          <a:stretch/>
        </p:blipFill>
        <p:spPr>
          <a:xfrm>
            <a:off x="5412400" y="2927012"/>
            <a:ext cx="2091809" cy="10877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C49BD2-9A37-6F4B-98B8-80B443D16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0EF2C2-E112-1440-9720-253EEFF4BFCE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133580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80925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Bacon Products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107766"/>
            <a:ext cx="264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VP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Nat Tradition  Uncured Bacon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Celebrity Slab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Layer Bacon  18/22 Ct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Cooked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Bacon Ends and Pcs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Canadian Bacon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Hatfield Applewood Bacon 16/18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Hatfield Signature Layout 18/22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Slab Bacon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4159663" y="2173044"/>
            <a:ext cx="1391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7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0CEE84-1066-7849-88D9-571286E02143}"/>
              </a:ext>
            </a:extLst>
          </p:cNvPr>
          <p:cNvSpPr txBox="1"/>
          <p:nvPr/>
        </p:nvSpPr>
        <p:spPr>
          <a:xfrm>
            <a:off x="76854" y="2115025"/>
            <a:ext cx="121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037251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03729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03741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0375005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03810P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03860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037241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03742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03815</a:t>
            </a:r>
          </a:p>
          <a:p>
            <a:r>
              <a:rPr lang="en-US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0B7E4E-1ABE-A24C-A42D-824321431622}"/>
              </a:ext>
            </a:extLst>
          </p:cNvPr>
          <p:cNvSpPr txBox="1"/>
          <p:nvPr/>
        </p:nvSpPr>
        <p:spPr>
          <a:xfrm>
            <a:off x="2890115" y="2115025"/>
            <a:ext cx="17095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16-12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Per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300 Slices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4-10LB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23CFF5-33A8-0A4E-8F8C-3C8D4FD4411E}"/>
              </a:ext>
            </a:extLst>
          </p:cNvPr>
          <p:cNvSpPr txBox="1"/>
          <p:nvPr/>
        </p:nvSpPr>
        <p:spPr>
          <a:xfrm>
            <a:off x="74566" y="4597687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Sausage Product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80841" y="4906436"/>
            <a:ext cx="121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04540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044051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044105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044205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0442051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044305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0443051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04560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04620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04650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04600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04610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04680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895473" y="4921569"/>
            <a:ext cx="26443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Hormel 2oz Cook Sausage Patty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Sweet Sausage – 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Sweet Sausage – 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Sweet Sausage – 15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Sweet Sausage – Loose 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Sweet Sausage – Loose 5 LB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Hot Sausage – 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Hot Sausage – 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Hot Sausage – 15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Hot Sausage – Loose 10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Hot Sausage – Loose 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Italian Hot Sausage – Loose 15 LB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Leidy Sausage Rolls Mild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DeYulio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Breakfast Sausage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DeYulio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H/C Sausage 1-10 LB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DeYulio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Italian SW Sausage Links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DeYulio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ITL Hot Sausage Link 5 LBS </a:t>
            </a:r>
          </a:p>
          <a:p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DeYulio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Loose Hot Sausage 5 LBS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946075" y="4984738"/>
            <a:ext cx="17095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80-2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1-5LB 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159663" y="4987184"/>
            <a:ext cx="139142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6C2A7DC-8ABE-894C-93F9-312CA5653E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79" y="9300099"/>
            <a:ext cx="822853" cy="5773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2F6F71A-A69E-CE44-B7DF-DD7F079CC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96" y="9047814"/>
            <a:ext cx="1004661" cy="91729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C1F266-D885-6E46-812B-BBD518BD0259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AF80E5-94B6-0846-AB57-FC5FFCE656E7}"/>
              </a:ext>
            </a:extLst>
          </p:cNvPr>
          <p:cNvSpPr txBox="1"/>
          <p:nvPr/>
        </p:nvSpPr>
        <p:spPr>
          <a:xfrm>
            <a:off x="0" y="9170294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9 MAPLE AVENUE | DANBURY, CT 06810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PHONE: 203-748-2651 | FAX: 203-790-5051</a:t>
            </a:r>
          </a:p>
          <a:p>
            <a:pPr algn="ctr"/>
            <a:r>
              <a:rPr lang="en-US" sz="1400" b="1" dirty="0">
                <a:latin typeface="Baskerville" panose="02020502070401020303" pitchFamily="18" charset="0"/>
                <a:ea typeface="Baskerville" panose="02020502070401020303" pitchFamily="18" charset="0"/>
              </a:rPr>
              <a:t>www.OmahaBeefCompany.com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C0B81-12A2-F64A-ACE0-5BA145A002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867" y="7000514"/>
            <a:ext cx="2595933" cy="1730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6E8388-2492-A94A-9CF5-7C500375C8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042" y="2593185"/>
            <a:ext cx="2269460" cy="1343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F98DD1-FBBC-9A45-B97C-2464B0DED5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558" y="5304673"/>
            <a:ext cx="2008549" cy="14574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A5307F-1DC5-4642-87E2-B60FC69E5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5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032E117-2BDC-5849-848E-C1661159EDA1}"/>
              </a:ext>
            </a:extLst>
          </p:cNvPr>
          <p:cNvSpPr txBox="1"/>
          <p:nvPr/>
        </p:nvSpPr>
        <p:spPr>
          <a:xfrm>
            <a:off x="74566" y="1780676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Whole Pigs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535A42-EDC5-0D45-9D29-4AB62FFF5895}"/>
              </a:ext>
            </a:extLst>
          </p:cNvPr>
          <p:cNvSpPr txBox="1"/>
          <p:nvPr/>
        </p:nvSpPr>
        <p:spPr>
          <a:xfrm>
            <a:off x="895473" y="2107766"/>
            <a:ext cx="26443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10-20 LB Suckling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20-30 LB Sucking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30-40 LB Suckling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40-50 LB Suckling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50-60 LB Whole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60-70 LB Whole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70-80 LB Whole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80-90 LB Whole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90-100 LB Whole Pig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100-150 LB Whole Pig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961254-0660-584D-B806-0CADF5862F37}"/>
              </a:ext>
            </a:extLst>
          </p:cNvPr>
          <p:cNvSpPr txBox="1"/>
          <p:nvPr/>
        </p:nvSpPr>
        <p:spPr>
          <a:xfrm>
            <a:off x="4159663" y="2115025"/>
            <a:ext cx="139142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Each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8</a:t>
            </a:fld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0B7E4E-1ABE-A24C-A42D-824321431622}"/>
              </a:ext>
            </a:extLst>
          </p:cNvPr>
          <p:cNvSpPr txBox="1"/>
          <p:nvPr/>
        </p:nvSpPr>
        <p:spPr>
          <a:xfrm>
            <a:off x="2890115" y="2115025"/>
            <a:ext cx="170953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  <a:endParaRPr lang="en-US" sz="16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1-10/20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1-20/30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1-30/40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1-40/50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1-50/60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1-60/70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1-70/80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1-80/90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1-90/100LB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1-100/150LB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80841" y="4465559"/>
            <a:ext cx="12192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06039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06048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06055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0605602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06057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06062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06109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06112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0611411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06119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06125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06126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06128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06149S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06151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06209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06230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06232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06237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06153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061615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895473" y="4480692"/>
            <a:ext cx="264436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LB Chickens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½ LB Chickens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LB Shell (WOG)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CVP 2.75 LB WOG (Trussed)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Clipped Fresh Chicken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Cornish Hens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Breasts with Wing Joint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Breast Split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Airline Breast 10/12 OZ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B/I Drumsticks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Legs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Thighs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Wings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&amp; Skinless Chicken Thighs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Buffalo Wings Cut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Breast Split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Skin-On Boneless Chicken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Livers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Necks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Necks – Cut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Backs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Backs – Cut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Chicken Nuggets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Bulk Chicken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Nuggets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Breaded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Chicken Burgers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Italian Patties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Chicken Patties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946075" y="4505761"/>
            <a:ext cx="170953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– 3 ½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12-3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13 HD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12-20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20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4-10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4-5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1-40 LB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LB Box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12/16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12/16 OZ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179828" y="4505761"/>
            <a:ext cx="139142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79EDA2-418F-B34F-A788-C3ADAB7B185A}"/>
              </a:ext>
            </a:extLst>
          </p:cNvPr>
          <p:cNvSpPr txBox="1"/>
          <p:nvPr/>
        </p:nvSpPr>
        <p:spPr>
          <a:xfrm>
            <a:off x="74566" y="2088405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03004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03009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114301" y="414867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Bell &amp; Evans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6A17D-E8AE-4E4A-B04E-4AB33B8401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4918" y="7875349"/>
            <a:ext cx="2507113" cy="2124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F324E8-8205-5C49-AB54-E2F5D6873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885" y="4490472"/>
            <a:ext cx="2336915" cy="26730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9E7DC6-89AF-3E4E-8F21-53207FC97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17138">
            <a:off x="5529580" y="1652835"/>
            <a:ext cx="1739075" cy="26175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CFED1F-C4E5-9D4C-BC33-BF1A821276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293636-634C-0D41-8E29-5DF188C11DE1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280032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215BC435-9826-8042-95C4-A4BEE57217A7}"/>
              </a:ext>
            </a:extLst>
          </p:cNvPr>
          <p:cNvSpPr txBox="1"/>
          <p:nvPr/>
        </p:nvSpPr>
        <p:spPr>
          <a:xfrm>
            <a:off x="2127540" y="412998"/>
            <a:ext cx="5543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Quality You Can </a:t>
            </a:r>
            <a:r>
              <a:rPr lang="en-US" sz="4000" b="1" dirty="0">
                <a:latin typeface="Baskerville" panose="02020502070401020303" pitchFamily="18" charset="0"/>
                <a:ea typeface="Baskerville" panose="02020502070401020303" pitchFamily="18" charset="0"/>
              </a:rPr>
              <a:t>Trust</a:t>
            </a:r>
            <a:r>
              <a:rPr lang="en-US" sz="40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48AF22-F5D3-9543-9AA8-564799804104}"/>
              </a:ext>
            </a:extLst>
          </p:cNvPr>
          <p:cNvSpPr txBox="1"/>
          <p:nvPr/>
        </p:nvSpPr>
        <p:spPr>
          <a:xfrm>
            <a:off x="2102140" y="1028299"/>
            <a:ext cx="376526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0" dirty="0"/>
              <a:t>Connecticut | Westchester County | Putnam County | Dutchess County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8C7D95-E6F5-3D41-8DE0-BFAE0E7078B0}"/>
              </a:ext>
            </a:extLst>
          </p:cNvPr>
          <p:cNvCxnSpPr/>
          <p:nvPr/>
        </p:nvCxnSpPr>
        <p:spPr>
          <a:xfrm flipH="1">
            <a:off x="5892800" y="992698"/>
            <a:ext cx="12065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D376-1363-924D-A7E9-37F9E59A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C0D2E-9A6D-F448-AD39-1CE582A8314B}" type="slidenum">
              <a:rPr lang="en-US" smtClean="0"/>
              <a:t>9</a:t>
            </a:fld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7F4807-F3F4-0546-9461-E35D507D0757}"/>
              </a:ext>
            </a:extLst>
          </p:cNvPr>
          <p:cNvSpPr txBox="1"/>
          <p:nvPr/>
        </p:nvSpPr>
        <p:spPr>
          <a:xfrm>
            <a:off x="91974" y="2152540"/>
            <a:ext cx="12192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061722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061723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0617231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0617233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061736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061737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061738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061691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061692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0617280G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04135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04145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04150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B327BE-68BA-B643-9590-002406A29EC5}"/>
              </a:ext>
            </a:extLst>
          </p:cNvPr>
          <p:cNvSpPr txBox="1"/>
          <p:nvPr/>
        </p:nvSpPr>
        <p:spPr>
          <a:xfrm>
            <a:off x="918590" y="2166118"/>
            <a:ext cx="264436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Coconut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Breaded Chicken Cutlets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Grilled Chicken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Gluten Free Nuggets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Gluten Free Breaded Tenders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Gluten Free Breaded Patties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Gluten Free Breaded Breasts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Organic Breaded Tenders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Organic Breaded Nuggets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Organic Breaded Breasts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Gourmet Bacon Cheddar Burger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Gourmet Apple/</a:t>
            </a:r>
            <a:r>
              <a:rPr lang="en-US" sz="1100" dirty="0" err="1">
                <a:latin typeface="Baskerville" panose="02020502070401020303" pitchFamily="18" charset="0"/>
                <a:ea typeface="Baskerville" panose="02020502070401020303" pitchFamily="18" charset="0"/>
              </a:rPr>
              <a:t>Guda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Burger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Retail Gourmet Mush/Swiss Burger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Franks Organic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Sweet Italian Chicken Sausage VP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Garlic/Provolone Chicken Sausage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Hot Chicken Sausage VP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BF5CDB-507C-9345-8358-A4AA4B780F6E}"/>
              </a:ext>
            </a:extLst>
          </p:cNvPr>
          <p:cNvSpPr txBox="1"/>
          <p:nvPr/>
        </p:nvSpPr>
        <p:spPr>
          <a:xfrm>
            <a:off x="2832257" y="2166118"/>
            <a:ext cx="170953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12/10.5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12/8.25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  <a:b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</a:b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12/16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12/10.5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12/10.5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12/12 OZ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12/16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10-12 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10-12OZ 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E94548-81AC-1447-B14D-354B92A0727A}"/>
              </a:ext>
            </a:extLst>
          </p:cNvPr>
          <p:cNvSpPr txBox="1"/>
          <p:nvPr/>
        </p:nvSpPr>
        <p:spPr>
          <a:xfrm>
            <a:off x="4048209" y="2163054"/>
            <a:ext cx="139142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9F5D4-63FA-B149-8CAD-FC6991EC3E9A}"/>
              </a:ext>
            </a:extLst>
          </p:cNvPr>
          <p:cNvSpPr txBox="1"/>
          <p:nvPr/>
        </p:nvSpPr>
        <p:spPr>
          <a:xfrm>
            <a:off x="28789" y="1793722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Bell &amp; Evans (Cont.)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99BC96-6472-744A-A049-624F5E005D57}"/>
              </a:ext>
            </a:extLst>
          </p:cNvPr>
          <p:cNvSpPr txBox="1"/>
          <p:nvPr/>
        </p:nvSpPr>
        <p:spPr>
          <a:xfrm>
            <a:off x="0" y="5384373"/>
            <a:ext cx="43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" panose="02020502070401020303" pitchFamily="18" charset="0"/>
                <a:ea typeface="Baskerville" panose="02020502070401020303" pitchFamily="18" charset="0"/>
              </a:rPr>
              <a:t>Class Name: Bell &amp; Evans Tray Pack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188B17-3FD9-D448-A7CD-910D7A5DFB3D}"/>
              </a:ext>
            </a:extLst>
          </p:cNvPr>
          <p:cNvSpPr txBox="1"/>
          <p:nvPr/>
        </p:nvSpPr>
        <p:spPr>
          <a:xfrm>
            <a:off x="114301" y="5727623"/>
            <a:ext cx="121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Item #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06201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06360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06363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06365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06368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06369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06371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06375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06377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06378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06379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06380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06381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06383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06385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06387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06389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06390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06393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B89DD4-86B3-4C44-8FBA-C9BAC6DC6F1D}"/>
              </a:ext>
            </a:extLst>
          </p:cNvPr>
          <p:cNvSpPr txBox="1"/>
          <p:nvPr/>
        </p:nvSpPr>
        <p:spPr>
          <a:xfrm>
            <a:off x="895651" y="5743743"/>
            <a:ext cx="26443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Description </a:t>
            </a:r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Livers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3 ½ LB Chickens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Clipped Tenders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Chicken Legs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&amp; Skinless Breasts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Split Bone-In Breast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Buffalo Wings Cut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Bone-In Thigh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Drumsticks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Thin Sliced Cutlet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Boneless Skinless Chicken Thighs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Legs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3 ½ Chickens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Drums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Boneless Thighs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Boneless Breast Meat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Bone-In Split Breast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Bone-In Thighs </a:t>
            </a:r>
          </a:p>
          <a:p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Organic Cut Wings </a:t>
            </a:r>
          </a:p>
          <a:p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A3EF4B-F75A-C447-A759-8BC5EDDB8EF5}"/>
              </a:ext>
            </a:extLst>
          </p:cNvPr>
          <p:cNvSpPr txBox="1"/>
          <p:nvPr/>
        </p:nvSpPr>
        <p:spPr>
          <a:xfrm>
            <a:off x="2854584" y="5799965"/>
            <a:ext cx="170953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Pack Size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12-18OZ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HD /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6 HD / 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10 Tray / Case</a:t>
            </a: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endParaRPr lang="en-US" sz="1100" dirty="0"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2EE200-FF1A-AC4D-ABEB-674B0574B46A}"/>
              </a:ext>
            </a:extLst>
          </p:cNvPr>
          <p:cNvSpPr txBox="1"/>
          <p:nvPr/>
        </p:nvSpPr>
        <p:spPr>
          <a:xfrm>
            <a:off x="4088337" y="5801362"/>
            <a:ext cx="13914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Baskerville" panose="02020502070401020303" pitchFamily="18" charset="0"/>
                <a:ea typeface="Baskerville" panose="02020502070401020303" pitchFamily="18" charset="0"/>
              </a:rPr>
              <a:t>Unit Size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  <a:endParaRPr lang="en-US" sz="1200" dirty="0"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 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Case</a:t>
            </a:r>
          </a:p>
          <a:p>
            <a:pPr algn="ctr"/>
            <a:r>
              <a:rPr lang="en-US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B0EE5-08A5-2349-AE19-D28B7BB844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89" y="2562035"/>
            <a:ext cx="2575529" cy="2418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DC9C0-1026-BA4A-803C-C8E07BA54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693" y="6421487"/>
            <a:ext cx="2364273" cy="2355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8CB92-07E8-AF42-A0BF-BEE1E08A4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90" y="38582"/>
            <a:ext cx="1990190" cy="17767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76A01C-1544-0545-90D7-16DF38D64001}"/>
              </a:ext>
            </a:extLst>
          </p:cNvPr>
          <p:cNvSpPr txBox="1"/>
          <p:nvPr/>
        </p:nvSpPr>
        <p:spPr>
          <a:xfrm>
            <a:off x="5439637" y="926937"/>
            <a:ext cx="2112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BF0023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Since 1881</a:t>
            </a:r>
          </a:p>
        </p:txBody>
      </p:sp>
    </p:spTree>
    <p:extLst>
      <p:ext uri="{BB962C8B-B14F-4D97-AF65-F5344CB8AC3E}">
        <p14:creationId xmlns:p14="http://schemas.microsoft.com/office/powerpoint/2010/main" val="45552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230024</TotalTime>
  <Words>8722</Words>
  <Application>Microsoft Office PowerPoint</Application>
  <PresentationFormat>Custom</PresentationFormat>
  <Paragraphs>4174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Baskerville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Lyddy</dc:creator>
  <cp:lastModifiedBy>Sales Staff</cp:lastModifiedBy>
  <cp:revision>304</cp:revision>
  <cp:lastPrinted>2022-03-21T16:08:42Z</cp:lastPrinted>
  <dcterms:created xsi:type="dcterms:W3CDTF">2019-01-21T21:49:05Z</dcterms:created>
  <dcterms:modified xsi:type="dcterms:W3CDTF">2024-03-01T16:59:49Z</dcterms:modified>
</cp:coreProperties>
</file>